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4" r:id="rId3"/>
  </p:sldMasterIdLst>
  <p:notesMasterIdLst>
    <p:notesMasterId r:id="rId22"/>
  </p:notesMasterIdLst>
  <p:sldIdLst>
    <p:sldId id="422" r:id="rId4"/>
    <p:sldId id="428" r:id="rId5"/>
    <p:sldId id="429" r:id="rId6"/>
    <p:sldId id="430" r:id="rId7"/>
    <p:sldId id="440" r:id="rId8"/>
    <p:sldId id="431" r:id="rId9"/>
    <p:sldId id="423" r:id="rId10"/>
    <p:sldId id="425" r:id="rId11"/>
    <p:sldId id="432" r:id="rId12"/>
    <p:sldId id="433" r:id="rId13"/>
    <p:sldId id="426" r:id="rId14"/>
    <p:sldId id="427" r:id="rId15"/>
    <p:sldId id="434" r:id="rId16"/>
    <p:sldId id="435" r:id="rId17"/>
    <p:sldId id="436" r:id="rId18"/>
    <p:sldId id="437" r:id="rId19"/>
    <p:sldId id="438" r:id="rId20"/>
    <p:sldId id="43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41972878390201"/>
          <c:y val="4.4861391929187228E-2"/>
          <c:w val="0.7627912656751239"/>
          <c:h val="0.82074431202096021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工作表1!$A$2</c:f>
              <c:strCache>
                <c:ptCount val="1"/>
                <c:pt idx="0">
                  <c:v>Buddhist</c:v>
                </c:pt>
              </c:strCache>
            </c:strRef>
          </c:tx>
          <c:marker>
            <c:symbol val="none"/>
          </c:marker>
          <c:cat>
            <c:strRef>
              <c:f>工作表1!$B$1:$AA$1</c:f>
              <c:strCache>
                <c:ptCount val="26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 </c:v>
                </c:pt>
                <c:pt idx="16">
                  <c:v>2006 </c:v>
                </c:pt>
                <c:pt idx="17">
                  <c:v>2007 </c:v>
                </c:pt>
                <c:pt idx="18">
                  <c:v>2009 </c:v>
                </c:pt>
                <c:pt idx="19">
                  <c:v>2010 </c:v>
                </c:pt>
                <c:pt idx="20">
                  <c:v>2011 </c:v>
                </c:pt>
                <c:pt idx="21">
                  <c:v>2012 </c:v>
                </c:pt>
                <c:pt idx="22">
                  <c:v>2013 </c:v>
                </c:pt>
                <c:pt idx="23">
                  <c:v>2014 </c:v>
                </c:pt>
                <c:pt idx="24">
                  <c:v>2015 </c:v>
                </c:pt>
                <c:pt idx="25">
                  <c:v>2016 </c:v>
                </c:pt>
              </c:strCache>
            </c:strRef>
          </c:cat>
          <c:val>
            <c:numRef>
              <c:f>工作表1!$B$2:$AA$2</c:f>
              <c:numCache>
                <c:formatCode>0.0%</c:formatCode>
                <c:ptCount val="26"/>
                <c:pt idx="0">
                  <c:v>0.47092333254213148</c:v>
                </c:pt>
                <c:pt idx="1">
                  <c:v>0.31625967837998809</c:v>
                </c:pt>
                <c:pt idx="2">
                  <c:v>0.42387060791968767</c:v>
                </c:pt>
                <c:pt idx="3">
                  <c:v>0.40139522404078348</c:v>
                </c:pt>
                <c:pt idx="4">
                  <c:v>0.36651338923451449</c:v>
                </c:pt>
                <c:pt idx="5">
                  <c:v>0.2717469446441409</c:v>
                </c:pt>
                <c:pt idx="6">
                  <c:v>0.26871101871101871</c:v>
                </c:pt>
                <c:pt idx="7">
                  <c:v>0.25115433048831676</c:v>
                </c:pt>
                <c:pt idx="8">
                  <c:v>0.29699666295884314</c:v>
                </c:pt>
                <c:pt idx="9">
                  <c:v>0.24845041322314049</c:v>
                </c:pt>
                <c:pt idx="10">
                  <c:v>0.27881619937694702</c:v>
                </c:pt>
                <c:pt idx="11">
                  <c:v>0.22818039039712812</c:v>
                </c:pt>
                <c:pt idx="12">
                  <c:v>0.22238993710691823</c:v>
                </c:pt>
                <c:pt idx="13">
                  <c:v>0.20734126984126985</c:v>
                </c:pt>
                <c:pt idx="14">
                  <c:v>0.26003824091778205</c:v>
                </c:pt>
                <c:pt idx="15">
                  <c:v>0.23599999999999999</c:v>
                </c:pt>
                <c:pt idx="16">
                  <c:v>0.25</c:v>
                </c:pt>
                <c:pt idx="17">
                  <c:v>0.191</c:v>
                </c:pt>
                <c:pt idx="18">
                  <c:v>0.19400000000000001</c:v>
                </c:pt>
                <c:pt idx="19">
                  <c:v>0.29699999999999999</c:v>
                </c:pt>
                <c:pt idx="20">
                  <c:v>0.21099999999999999</c:v>
                </c:pt>
                <c:pt idx="21">
                  <c:v>0.20499999999999999</c:v>
                </c:pt>
                <c:pt idx="22">
                  <c:v>0.19</c:v>
                </c:pt>
                <c:pt idx="23">
                  <c:v>0.19800000000000001</c:v>
                </c:pt>
                <c:pt idx="24">
                  <c:v>0.19899999999999998</c:v>
                </c:pt>
                <c:pt idx="25">
                  <c:v>0.218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5E5-4410-93E4-F0404142A263}"/>
            </c:ext>
          </c:extLst>
        </c:ser>
        <c:ser>
          <c:idx val="1"/>
          <c:order val="1"/>
          <c:tx>
            <c:strRef>
              <c:f>工作表1!$A$3</c:f>
              <c:strCache>
                <c:ptCount val="1"/>
                <c:pt idx="0">
                  <c:v>Taoist</c:v>
                </c:pt>
              </c:strCache>
            </c:strRef>
          </c:tx>
          <c:marker>
            <c:symbol val="none"/>
          </c:marker>
          <c:cat>
            <c:strRef>
              <c:f>工作表1!$B$1:$AA$1</c:f>
              <c:strCache>
                <c:ptCount val="26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 </c:v>
                </c:pt>
                <c:pt idx="16">
                  <c:v>2006 </c:v>
                </c:pt>
                <c:pt idx="17">
                  <c:v>2007 </c:v>
                </c:pt>
                <c:pt idx="18">
                  <c:v>2009 </c:v>
                </c:pt>
                <c:pt idx="19">
                  <c:v>2010 </c:v>
                </c:pt>
                <c:pt idx="20">
                  <c:v>2011 </c:v>
                </c:pt>
                <c:pt idx="21">
                  <c:v>2012 </c:v>
                </c:pt>
                <c:pt idx="22">
                  <c:v>2013 </c:v>
                </c:pt>
                <c:pt idx="23">
                  <c:v>2014 </c:v>
                </c:pt>
                <c:pt idx="24">
                  <c:v>2015 </c:v>
                </c:pt>
                <c:pt idx="25">
                  <c:v>2016 </c:v>
                </c:pt>
              </c:strCache>
            </c:strRef>
          </c:cat>
          <c:val>
            <c:numRef>
              <c:f>工作表1!$B$3:$AA$3</c:f>
              <c:numCache>
                <c:formatCode>0.0%</c:formatCode>
                <c:ptCount val="26"/>
                <c:pt idx="0">
                  <c:v>6.9309280797531445E-2</c:v>
                </c:pt>
                <c:pt idx="1">
                  <c:v>8.1596188207266232E-2</c:v>
                </c:pt>
                <c:pt idx="2">
                  <c:v>9.1187953151143336E-2</c:v>
                </c:pt>
                <c:pt idx="3">
                  <c:v>8.1298631607190766E-2</c:v>
                </c:pt>
                <c:pt idx="4">
                  <c:v>9.0884500946713548E-2</c:v>
                </c:pt>
                <c:pt idx="5">
                  <c:v>0.10424155283968368</c:v>
                </c:pt>
                <c:pt idx="6">
                  <c:v>0.14033264033264034</c:v>
                </c:pt>
                <c:pt idx="7">
                  <c:v>0.12970477123268503</c:v>
                </c:pt>
                <c:pt idx="8">
                  <c:v>0.10567296996662959</c:v>
                </c:pt>
                <c:pt idx="9">
                  <c:v>0.14204545454545456</c:v>
                </c:pt>
                <c:pt idx="10">
                  <c:v>0.17757009345794392</c:v>
                </c:pt>
                <c:pt idx="11">
                  <c:v>0.1099394211352928</c:v>
                </c:pt>
                <c:pt idx="12">
                  <c:v>0.12654088050314466</c:v>
                </c:pt>
                <c:pt idx="13">
                  <c:v>7.8869047619047616E-2</c:v>
                </c:pt>
                <c:pt idx="14">
                  <c:v>0.16361649822452881</c:v>
                </c:pt>
                <c:pt idx="15">
                  <c:v>0.153</c:v>
                </c:pt>
                <c:pt idx="16">
                  <c:v>0.16200000000000001</c:v>
                </c:pt>
                <c:pt idx="17">
                  <c:v>0.124</c:v>
                </c:pt>
                <c:pt idx="18">
                  <c:v>0.13500000000000001</c:v>
                </c:pt>
                <c:pt idx="19">
                  <c:v>0.13700000000000001</c:v>
                </c:pt>
                <c:pt idx="20">
                  <c:v>0.16600000000000001</c:v>
                </c:pt>
                <c:pt idx="21">
                  <c:v>0.13</c:v>
                </c:pt>
                <c:pt idx="22">
                  <c:v>0.126</c:v>
                </c:pt>
                <c:pt idx="23">
                  <c:v>0.129</c:v>
                </c:pt>
                <c:pt idx="24">
                  <c:v>0.16600000000000001</c:v>
                </c:pt>
                <c:pt idx="25">
                  <c:v>0.14099999999999999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95E5-4410-93E4-F0404142A263}"/>
            </c:ext>
          </c:extLst>
        </c:ser>
        <c:ser>
          <c:idx val="2"/>
          <c:order val="2"/>
          <c:tx>
            <c:strRef>
              <c:f>工作表1!$A$4</c:f>
              <c:strCache>
                <c:ptCount val="1"/>
                <c:pt idx="0">
                  <c:v>Popular religion</c:v>
                </c:pt>
              </c:strCache>
            </c:strRef>
          </c:tx>
          <c:marker>
            <c:symbol val="none"/>
          </c:marker>
          <c:cat>
            <c:strRef>
              <c:f>工作表1!$B$1:$AA$1</c:f>
              <c:strCache>
                <c:ptCount val="26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 </c:v>
                </c:pt>
                <c:pt idx="16">
                  <c:v>2006 </c:v>
                </c:pt>
                <c:pt idx="17">
                  <c:v>2007 </c:v>
                </c:pt>
                <c:pt idx="18">
                  <c:v>2009 </c:v>
                </c:pt>
                <c:pt idx="19">
                  <c:v>2010 </c:v>
                </c:pt>
                <c:pt idx="20">
                  <c:v>2011 </c:v>
                </c:pt>
                <c:pt idx="21">
                  <c:v>2012 </c:v>
                </c:pt>
                <c:pt idx="22">
                  <c:v>2013 </c:v>
                </c:pt>
                <c:pt idx="23">
                  <c:v>2014 </c:v>
                </c:pt>
                <c:pt idx="24">
                  <c:v>2015 </c:v>
                </c:pt>
                <c:pt idx="25">
                  <c:v>2016 </c:v>
                </c:pt>
              </c:strCache>
            </c:strRef>
          </c:cat>
          <c:val>
            <c:numRef>
              <c:f>工作表1!$B$4:$AA$4</c:f>
              <c:numCache>
                <c:formatCode>0.0%</c:formatCode>
                <c:ptCount val="26"/>
                <c:pt idx="0">
                  <c:v>0.29064799430334676</c:v>
                </c:pt>
                <c:pt idx="1">
                  <c:v>0.34564224736946597</c:v>
                </c:pt>
                <c:pt idx="2">
                  <c:v>0.12130507529280535</c:v>
                </c:pt>
                <c:pt idx="3">
                  <c:v>0.18164743761738664</c:v>
                </c:pt>
                <c:pt idx="4">
                  <c:v>0.3299972951041385</c:v>
                </c:pt>
                <c:pt idx="5">
                  <c:v>0.33309369757967888</c:v>
                </c:pt>
                <c:pt idx="6">
                  <c:v>0.36122661122661121</c:v>
                </c:pt>
                <c:pt idx="7">
                  <c:v>0.35245557576605568</c:v>
                </c:pt>
                <c:pt idx="8">
                  <c:v>0.32258064516129031</c:v>
                </c:pt>
                <c:pt idx="9">
                  <c:v>0.35537190082644626</c:v>
                </c:pt>
                <c:pt idx="10">
                  <c:v>0.23831775700934579</c:v>
                </c:pt>
                <c:pt idx="11">
                  <c:v>0.34170967018173659</c:v>
                </c:pt>
                <c:pt idx="12">
                  <c:v>0.32</c:v>
                </c:pt>
                <c:pt idx="13">
                  <c:v>0.44047619047619047</c:v>
                </c:pt>
                <c:pt idx="14">
                  <c:v>0.28134389511062552</c:v>
                </c:pt>
                <c:pt idx="15">
                  <c:v>0.26900000000000002</c:v>
                </c:pt>
                <c:pt idx="16">
                  <c:v>0.28499999999999998</c:v>
                </c:pt>
                <c:pt idx="17">
                  <c:v>0.437</c:v>
                </c:pt>
                <c:pt idx="18">
                  <c:v>0.42799999999999999</c:v>
                </c:pt>
                <c:pt idx="19">
                  <c:v>0.215</c:v>
                </c:pt>
                <c:pt idx="20">
                  <c:v>0.36499999999999999</c:v>
                </c:pt>
                <c:pt idx="21">
                  <c:v>0.40500000000000003</c:v>
                </c:pt>
                <c:pt idx="22">
                  <c:v>0.41799999999999998</c:v>
                </c:pt>
                <c:pt idx="23">
                  <c:v>0.38400000000000001</c:v>
                </c:pt>
                <c:pt idx="24">
                  <c:v>0.35499999999999998</c:v>
                </c:pt>
                <c:pt idx="25">
                  <c:v>0.32500000000000001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95E5-4410-93E4-F0404142A263}"/>
            </c:ext>
          </c:extLst>
        </c:ser>
        <c:ser>
          <c:idx val="3"/>
          <c:order val="3"/>
          <c:tx>
            <c:strRef>
              <c:f>工作表1!$A$5</c:f>
              <c:strCache>
                <c:ptCount val="1"/>
                <c:pt idx="0">
                  <c:v>Traditional religion</c:v>
                </c:pt>
              </c:strCache>
            </c:strRef>
          </c:tx>
          <c:marker>
            <c:symbol val="none"/>
          </c:marker>
          <c:cat>
            <c:strRef>
              <c:f>工作表1!$B$1:$AA$1</c:f>
              <c:strCache>
                <c:ptCount val="26"/>
                <c:pt idx="0">
                  <c:v>1985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 </c:v>
                </c:pt>
                <c:pt idx="16">
                  <c:v>2006 </c:v>
                </c:pt>
                <c:pt idx="17">
                  <c:v>2007 </c:v>
                </c:pt>
                <c:pt idx="18">
                  <c:v>2009 </c:v>
                </c:pt>
                <c:pt idx="19">
                  <c:v>2010 </c:v>
                </c:pt>
                <c:pt idx="20">
                  <c:v>2011 </c:v>
                </c:pt>
                <c:pt idx="21">
                  <c:v>2012 </c:v>
                </c:pt>
                <c:pt idx="22">
                  <c:v>2013 </c:v>
                </c:pt>
                <c:pt idx="23">
                  <c:v>2014 </c:v>
                </c:pt>
                <c:pt idx="24">
                  <c:v>2015 </c:v>
                </c:pt>
                <c:pt idx="25">
                  <c:v>2016 </c:v>
                </c:pt>
              </c:strCache>
            </c:strRef>
          </c:cat>
          <c:val>
            <c:numRef>
              <c:f>工作表1!$B$5:$AA$5</c:f>
              <c:numCache>
                <c:formatCode>0.0%</c:formatCode>
                <c:ptCount val="26"/>
                <c:pt idx="0">
                  <c:v>0.83088060764300964</c:v>
                </c:pt>
                <c:pt idx="1">
                  <c:v>0.74349811395672027</c:v>
                </c:pt>
                <c:pt idx="2">
                  <c:v>0.63636363636363635</c:v>
                </c:pt>
                <c:pt idx="3">
                  <c:v>0.66434129326536084</c:v>
                </c:pt>
                <c:pt idx="4">
                  <c:v>0.78739518528536645</c:v>
                </c:pt>
                <c:pt idx="5">
                  <c:v>0.70908219506350345</c:v>
                </c:pt>
                <c:pt idx="6">
                  <c:v>0.77027027027027017</c:v>
                </c:pt>
                <c:pt idx="7">
                  <c:v>0.73331467748705748</c:v>
                </c:pt>
                <c:pt idx="8">
                  <c:v>0.72525027808676312</c:v>
                </c:pt>
                <c:pt idx="9">
                  <c:v>0.74586776859504123</c:v>
                </c:pt>
                <c:pt idx="10">
                  <c:v>0.69470404984423673</c:v>
                </c:pt>
                <c:pt idx="11">
                  <c:v>0.67982948171415747</c:v>
                </c:pt>
                <c:pt idx="12">
                  <c:v>0.6689308176100629</c:v>
                </c:pt>
                <c:pt idx="13">
                  <c:v>0.72668650793650791</c:v>
                </c:pt>
                <c:pt idx="14">
                  <c:v>0.70499863425293641</c:v>
                </c:pt>
                <c:pt idx="15">
                  <c:v>0.65800000000000003</c:v>
                </c:pt>
                <c:pt idx="16">
                  <c:v>0.69700000000000006</c:v>
                </c:pt>
                <c:pt idx="17">
                  <c:v>0.752</c:v>
                </c:pt>
                <c:pt idx="18">
                  <c:v>0.75700000000000001</c:v>
                </c:pt>
                <c:pt idx="19">
                  <c:v>0.64900000000000002</c:v>
                </c:pt>
                <c:pt idx="20">
                  <c:v>0.74199999999999999</c:v>
                </c:pt>
                <c:pt idx="21">
                  <c:v>0.74</c:v>
                </c:pt>
                <c:pt idx="22">
                  <c:v>0.73399999999999999</c:v>
                </c:pt>
                <c:pt idx="23">
                  <c:v>0.71099999999999997</c:v>
                </c:pt>
                <c:pt idx="24">
                  <c:v>0.72</c:v>
                </c:pt>
                <c:pt idx="25">
                  <c:v>0.68400000000000005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95E5-4410-93E4-F0404142A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874800944"/>
        <c:axId val="-1874800400"/>
      </c:lineChart>
      <c:catAx>
        <c:axId val="-187480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1874800400"/>
        <c:crosses val="autoZero"/>
        <c:auto val="1"/>
        <c:lblAlgn val="ctr"/>
        <c:lblOffset val="100"/>
        <c:tickLblSkip val="5"/>
        <c:tickMarkSkip val="4"/>
        <c:noMultiLvlLbl val="0"/>
      </c:catAx>
      <c:valAx>
        <c:axId val="-1874800400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187480094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/>
            </a:pPr>
            <a:endParaRPr lang="en-US"/>
          </a:p>
        </c:txPr>
      </c:legendEntry>
      <c:layout>
        <c:manualLayout>
          <c:xMode val="edge"/>
          <c:yMode val="edge"/>
          <c:x val="0.17186538894052422"/>
          <c:y val="0.26395701381682124"/>
          <c:w val="0.77077874364456334"/>
          <c:h val="0.1832962588943750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BC5D3-8AF5-4E6F-8CF5-A7EAAD52FA50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C46AE-62DD-4F76-90FD-825A6406764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36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5736" y="1491449"/>
            <a:ext cx="7368466" cy="156246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請點選輸入投影片封面標題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92100" y="3602038"/>
            <a:ext cx="4492102" cy="1655762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項目：請點選輸入內容文字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301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defRPr>
            </a:lvl1pPr>
          </a:lstStyle>
          <a:p>
            <a:fld id="{BA0D5D4F-5FE5-402C-B73D-C07E4888BE02}" type="datetime1">
              <a:rPr lang="zh-TW" altLang="en-US" smtClean="0"/>
              <a:pPr/>
              <a:t>2017/10/21</a:t>
            </a:fld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74804B9-CC2A-4D0E-8457-FB7453EC1C5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1588168" y="64168"/>
            <a:ext cx="7435516" cy="116305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defRPr sz="32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請點選輸入投影片頁面標題文字</a:t>
            </a:r>
          </a:p>
        </p:txBody>
      </p:sp>
    </p:spTree>
    <p:extLst>
      <p:ext uri="{BB962C8B-B14F-4D97-AF65-F5344CB8AC3E}">
        <p14:creationId xmlns:p14="http://schemas.microsoft.com/office/powerpoint/2010/main" val="3256887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44F5176-9994-4531-AF2F-59741FA56BB4}" type="datetime1">
              <a:rPr lang="zh-TW" altLang="en-US" smtClean="0"/>
              <a:pPr/>
              <a:t>2017/10/21</a:t>
            </a:fld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74804B9-CC2A-4D0E-8457-FB7453EC1C57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圖片版面配置區 7"/>
          <p:cNvSpPr>
            <a:spLocks noGrp="1"/>
          </p:cNvSpPr>
          <p:nvPr>
            <p:ph type="pic" sz="quarter" idx="13"/>
          </p:nvPr>
        </p:nvSpPr>
        <p:spPr>
          <a:xfrm>
            <a:off x="345674" y="1730744"/>
            <a:ext cx="2024664" cy="44481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zh-TW" altLang="en-US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quarter" idx="14"/>
          </p:nvPr>
        </p:nvSpPr>
        <p:spPr>
          <a:xfrm>
            <a:off x="2638926" y="1730745"/>
            <a:ext cx="6167723" cy="4448113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altLang="zh-TW" dirty="0"/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1588168" y="64168"/>
            <a:ext cx="7435516" cy="1163053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100000"/>
              </a:lnSpc>
              <a:defRPr sz="320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請點選輸入投影片頁面標題文字</a:t>
            </a:r>
          </a:p>
        </p:txBody>
      </p:sp>
    </p:spTree>
    <p:extLst>
      <p:ext uri="{BB962C8B-B14F-4D97-AF65-F5344CB8AC3E}">
        <p14:creationId xmlns:p14="http://schemas.microsoft.com/office/powerpoint/2010/main" val="1009402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019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97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371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33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780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847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356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0349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021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3092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36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BD2B6-83AB-4FCD-A6CA-946F1B1278F3}" type="datetimeFigureOut">
              <a:rPr lang="en-GB" smtClean="0"/>
              <a:pPr/>
              <a:t>21/10/17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DF671-50E6-4C28-A3E9-A9509C3CF9D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5674" y="6356350"/>
            <a:ext cx="10836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F6E72-12F9-4A55-84BF-1331F6F815B6}" type="datetime1">
              <a:rPr lang="zh-TW" altLang="en-US" smtClean="0"/>
              <a:t>2017/10/21</a:t>
            </a:fld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04B9-CC2A-4D0E-8457-FB7453EC1C5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818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800" kern="1200">
          <a:solidFill>
            <a:schemeClr val="accent5">
              <a:lumMod val="50000"/>
            </a:schemeClr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13183-E51E-421A-B834-D3C1B62B74F6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2017/10/21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6AC6A-1394-42FD-B169-35541949D0AF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046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115616" y="1412776"/>
            <a:ext cx="7488832" cy="1512391"/>
          </a:xfrm>
        </p:spPr>
        <p:txBody>
          <a:bodyPr/>
          <a:lstStyle/>
          <a:p>
            <a:r>
              <a:rPr lang="en-GB" altLang="en-US" sz="4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Fuzzy fidelity in Confucian society: The case of Taiwan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43076" y="3429000"/>
            <a:ext cx="8229600" cy="1689051"/>
          </a:xfrm>
        </p:spPr>
        <p:txBody>
          <a:bodyPr/>
          <a:lstStyle/>
          <a:p>
            <a:pPr marL="457200" lvl="1" indent="0" algn="ctr">
              <a:buFontTx/>
              <a:buNone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David Voas</a:t>
            </a:r>
          </a:p>
          <a:p>
            <a:pPr marL="457200" lvl="1" indent="0" algn="ctr">
              <a:buFontTx/>
              <a:buNone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Department of Social Science</a:t>
            </a:r>
          </a:p>
          <a:p>
            <a:pPr marL="457200" lvl="1" indent="0" algn="ctr">
              <a:buFontTx/>
              <a:buNone/>
            </a:pPr>
            <a:r>
              <a:rPr lang="en-GB" altLang="en-US" dirty="0">
                <a:latin typeface="Calibri" panose="020F0502020204030204" pitchFamily="34" charset="0"/>
                <a:cs typeface="Calibri" panose="020F0502020204030204" pitchFamily="34" charset="0"/>
              </a:rPr>
              <a:t>University College London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291" y="5121831"/>
            <a:ext cx="6167169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15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</a:rPr>
              <a:t>But not everything is different </a:t>
            </a:r>
            <a:endParaRPr lang="en-GB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Just as in the West, </a:t>
            </a:r>
            <a:r>
              <a:rPr lang="en-GB" sz="2800" dirty="0" smtClean="0"/>
              <a:t>there is a generational rise in the number of religious </a:t>
            </a:r>
            <a:r>
              <a:rPr lang="en-GB" sz="2800" dirty="0" err="1" smtClean="0"/>
              <a:t>nones</a:t>
            </a:r>
            <a:r>
              <a:rPr lang="en-GB" sz="2800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The ‘no religion’ share </a:t>
            </a:r>
            <a:r>
              <a:rPr lang="en-GB" sz="2800" dirty="0"/>
              <a:t>more than </a:t>
            </a:r>
            <a:r>
              <a:rPr lang="en-GB" sz="2800" dirty="0" smtClean="0"/>
              <a:t>doubles </a:t>
            </a:r>
            <a:r>
              <a:rPr lang="en-GB" sz="2800" dirty="0"/>
              <a:t>from people born in 1970s to </a:t>
            </a:r>
            <a:r>
              <a:rPr lang="en-GB" sz="2800" dirty="0" smtClean="0"/>
              <a:t>the 1990s </a:t>
            </a:r>
            <a:r>
              <a:rPr lang="en-GB" sz="2800" dirty="0"/>
              <a:t>(8 to 19</a:t>
            </a:r>
            <a:r>
              <a:rPr lang="en-GB" sz="2800" dirty="0" smtClean="0"/>
              <a:t>%).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And see the following charts on belief, where the generational gradient is striking.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43795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12AEB5-B49D-40D7-9FC6-228E2A7B5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260648"/>
            <a:ext cx="6192688" cy="1143000"/>
          </a:xfrm>
        </p:spPr>
        <p:txBody>
          <a:bodyPr>
            <a:normAutofit fontScale="90000"/>
          </a:bodyPr>
          <a:lstStyle/>
          <a:p>
            <a:r>
              <a:rPr lang="en-GB" sz="3100" dirty="0"/>
              <a:t>Knows God exists and has no </a:t>
            </a:r>
            <a:r>
              <a:rPr lang="en-GB" sz="3100" dirty="0" smtClean="0"/>
              <a:t>doubts (%), by decade of birth </a:t>
            </a:r>
            <a:br>
              <a:rPr lang="en-GB" sz="3100" dirty="0" smtClean="0"/>
            </a:br>
            <a:r>
              <a:rPr lang="en-GB" sz="2700" dirty="0" smtClean="0"/>
              <a:t>(Taiwan Social Change Survey 2014)</a:t>
            </a:r>
            <a:endParaRPr lang="en-GB" sz="36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45D1DCCF-F5E3-469F-A73F-E1648A96AD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556792"/>
            <a:ext cx="7560000" cy="494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919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646623-EDE5-4279-9E5F-66F151DA8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8792" cy="1143000"/>
          </a:xfrm>
        </p:spPr>
        <p:txBody>
          <a:bodyPr>
            <a:normAutofit fontScale="90000"/>
          </a:bodyPr>
          <a:lstStyle/>
          <a:p>
            <a:r>
              <a:rPr lang="en-GB" sz="3100" dirty="0" smtClean="0"/>
              <a:t>Describes self as extremely </a:t>
            </a:r>
            <a:r>
              <a:rPr lang="en-GB" sz="3100" dirty="0"/>
              <a:t>or very </a:t>
            </a:r>
            <a:r>
              <a:rPr lang="en-GB" sz="3100" dirty="0" smtClean="0"/>
              <a:t>religious (%), by decade of birth </a:t>
            </a:r>
            <a:br>
              <a:rPr lang="en-GB" sz="3100" dirty="0" smtClean="0"/>
            </a:br>
            <a:r>
              <a:rPr lang="en-GB" sz="2700" dirty="0" smtClean="0"/>
              <a:t>(</a:t>
            </a:r>
            <a:r>
              <a:rPr lang="en-GB" sz="2700" dirty="0" smtClean="0"/>
              <a:t>Taiwan Social Change Survey 2014)</a:t>
            </a:r>
            <a:endParaRPr lang="en-GB" sz="27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xmlns="" id="{AF97D8C1-F52F-46F5-8A99-01A2DDAFA6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5576" y="1628800"/>
            <a:ext cx="7560000" cy="494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05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6">
                    <a:lumMod val="50000"/>
                  </a:schemeClr>
                </a:solidFill>
              </a:rPr>
              <a:t>Belief and practice in Chinese religion</a:t>
            </a:r>
            <a:endParaRPr lang="en-GB" sz="4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Chinese religion seems very instrumental to Western eyes: temple visitors seek success and progeny.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But adherents are pragmatic; religious practice looks like hedging rather than total investment. 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82</a:t>
            </a:r>
            <a:r>
              <a:rPr lang="en-GB" sz="2800" dirty="0"/>
              <a:t>% agreed that “if you work hard, you do not necessarily have to rely on the gods</a:t>
            </a:r>
            <a:r>
              <a:rPr lang="en-GB" sz="2800" dirty="0" smtClean="0"/>
              <a:t>”.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The focus is on proper practice rather than right belief (unlike the prosperity gospel).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61636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1">
                    <a:lumMod val="75000"/>
                  </a:schemeClr>
                </a:solidFill>
              </a:rPr>
              <a:t>Problems in measuring practice</a:t>
            </a:r>
            <a:endParaRPr lang="en-GB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Pluralism (as Anna Sun suggests, a better term </a:t>
            </a:r>
            <a:r>
              <a:rPr lang="en-GB" sz="2800" dirty="0"/>
              <a:t>than </a:t>
            </a:r>
            <a:r>
              <a:rPr lang="en-GB" sz="2800" dirty="0" smtClean="0"/>
              <a:t>syncretism)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Private </a:t>
            </a:r>
            <a:r>
              <a:rPr lang="en-GB" sz="2800" dirty="0"/>
              <a:t>or occasional rather than congregational and </a:t>
            </a:r>
            <a:r>
              <a:rPr lang="en-GB" sz="2800" dirty="0" smtClean="0"/>
              <a:t>regular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Fuzzy </a:t>
            </a:r>
            <a:r>
              <a:rPr lang="en-GB" sz="2800" dirty="0"/>
              <a:t>boundary between the secular and </a:t>
            </a:r>
            <a:r>
              <a:rPr lang="en-GB" sz="2800" dirty="0" smtClean="0"/>
              <a:t>sacred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Is reverence religious?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99417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</a:rPr>
              <a:t>The secular as sacred</a:t>
            </a:r>
            <a:endParaRPr lang="en-GB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Confucius recognised the importance of ritual practice many centuries before Durkheim – and moreover his ideas have been far more influential in East Asia than Durkheim’s have been in the West.  </a:t>
            </a:r>
          </a:p>
          <a:p>
            <a:endParaRPr lang="en-GB" sz="2800" dirty="0"/>
          </a:p>
          <a:p>
            <a:r>
              <a:rPr lang="en-GB" sz="2800" dirty="0" smtClean="0"/>
              <a:t>Recommended reading: </a:t>
            </a:r>
          </a:p>
          <a:p>
            <a:pPr marL="0" indent="0">
              <a:buNone/>
            </a:pPr>
            <a:r>
              <a:rPr lang="en-GB" sz="2800" dirty="0" smtClean="0"/>
              <a:t>	Herbert </a:t>
            </a:r>
            <a:r>
              <a:rPr lang="en-GB" sz="2800" dirty="0" err="1"/>
              <a:t>Fingarette</a:t>
            </a:r>
            <a:r>
              <a:rPr lang="en-GB" sz="2800" dirty="0"/>
              <a:t> </a:t>
            </a:r>
            <a:r>
              <a:rPr lang="en-GB" sz="2800" dirty="0" smtClean="0"/>
              <a:t>(1972) </a:t>
            </a:r>
          </a:p>
          <a:p>
            <a:pPr marL="0" indent="0">
              <a:buNone/>
            </a:pPr>
            <a:r>
              <a:rPr lang="en-GB" sz="2800" dirty="0"/>
              <a:t>	</a:t>
            </a:r>
            <a:r>
              <a:rPr lang="en-GB" sz="2800" i="1" dirty="0" smtClean="0"/>
              <a:t>Confucius</a:t>
            </a:r>
            <a:r>
              <a:rPr lang="en-GB" sz="2800" i="1" dirty="0"/>
              <a:t>: The Secular as Sacred</a:t>
            </a:r>
            <a:r>
              <a:rPr lang="en-GB" sz="2800" dirty="0"/>
              <a:t> </a:t>
            </a:r>
          </a:p>
          <a:p>
            <a:pPr marL="0" indent="0">
              <a:buNone/>
            </a:pPr>
            <a:r>
              <a:rPr lang="en-GB" sz="2800" dirty="0"/>
              <a:t>	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02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</a:rPr>
              <a:t>Religious or cultural practice? </a:t>
            </a:r>
            <a:endParaRPr lang="en-GB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Rites of passage </a:t>
            </a:r>
            <a:r>
              <a:rPr lang="en-GB" sz="2800" dirty="0" smtClean="0"/>
              <a:t>were traditionally the domain of religion. 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Religion </a:t>
            </a:r>
            <a:r>
              <a:rPr lang="en-GB" sz="2800" dirty="0"/>
              <a:t>is good at solemnity, and tradition has a value that transcends the belief system on which it is based.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But the </a:t>
            </a:r>
            <a:r>
              <a:rPr lang="en-GB" sz="2800" dirty="0"/>
              <a:t>parties involved </a:t>
            </a:r>
            <a:r>
              <a:rPr lang="en-GB" sz="2800" dirty="0" smtClean="0"/>
              <a:t>may not be religious ... </a:t>
            </a:r>
          </a:p>
          <a:p>
            <a:r>
              <a:rPr lang="en-GB" sz="2800" dirty="0" smtClean="0"/>
              <a:t>And in </a:t>
            </a:r>
            <a:r>
              <a:rPr lang="en-GB" sz="2800" dirty="0"/>
              <a:t>any case the boundary between the sacred and </a:t>
            </a:r>
            <a:r>
              <a:rPr lang="en-GB" sz="2800" dirty="0" smtClean="0"/>
              <a:t>secular </a:t>
            </a:r>
            <a:r>
              <a:rPr lang="en-GB" sz="2800" dirty="0"/>
              <a:t>is fuzzy</a:t>
            </a:r>
            <a:r>
              <a:rPr lang="en-GB" sz="2800" dirty="0" smtClean="0"/>
              <a:t>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55851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70C0"/>
                </a:solidFill>
              </a:rPr>
              <a:t>Ancestor veneration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819674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Why do we visit our grandparents’ graves?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Often a </a:t>
            </a:r>
            <a:r>
              <a:rPr lang="en-GB" sz="2800" dirty="0"/>
              <a:t>ritual of respect, but </a:t>
            </a:r>
            <a:r>
              <a:rPr lang="en-GB" sz="2800" dirty="0" smtClean="0"/>
              <a:t>not necessarily religious.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A prayer at </a:t>
            </a:r>
            <a:r>
              <a:rPr lang="en-GB" sz="2800" dirty="0"/>
              <a:t>the </a:t>
            </a:r>
            <a:r>
              <a:rPr lang="en-GB" sz="2800" dirty="0" smtClean="0"/>
              <a:t>graveside might make it religious, </a:t>
            </a:r>
            <a:r>
              <a:rPr lang="en-GB" sz="2800" dirty="0"/>
              <a:t>even if it’s purely a </a:t>
            </a:r>
            <a:r>
              <a:rPr lang="en-GB" sz="2800" dirty="0" smtClean="0"/>
              <a:t>ritual (practice without belief).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What about voicing a thought for the deceased?  Non-religious, or perhaps privatised spirituality? </a:t>
            </a:r>
          </a:p>
          <a:p>
            <a:r>
              <a:rPr lang="en-GB" sz="2800" dirty="0" smtClean="0"/>
              <a:t>What </a:t>
            </a:r>
            <a:r>
              <a:rPr lang="en-GB" sz="2800" dirty="0"/>
              <a:t>if I </a:t>
            </a:r>
            <a:r>
              <a:rPr lang="en-GB" sz="2800" dirty="0" smtClean="0"/>
              <a:t>leave something on </a:t>
            </a:r>
            <a:r>
              <a:rPr lang="en-GB" sz="2800" dirty="0"/>
              <a:t>the </a:t>
            </a:r>
            <a:r>
              <a:rPr lang="en-GB" sz="2800" dirty="0" smtClean="0"/>
              <a:t>grave?  Pure ritual or magical thinking?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854089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4">
                    <a:lumMod val="75000"/>
                  </a:schemeClr>
                </a:solidFill>
              </a:rPr>
              <a:t>What counts as religion? </a:t>
            </a:r>
            <a:endParaRPr lang="en-GB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The point is that there is no bright boundary between the religious and the non-religious.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East Asian religion in particular lends itself to a blurring of the distinction between the secular and the sacred.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Classifications are inevitably fuzzy.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We shouldn’t be dissuaded from measuring – but the output may be better suited to looking at trends rather than levels. 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5043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C00000"/>
                </a:solidFill>
              </a:rPr>
              <a:t>The respondent perspective</a:t>
            </a:r>
            <a:endParaRPr lang="en-GB" sz="40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What </a:t>
            </a:r>
            <a:r>
              <a:rPr lang="en-GB" sz="2800" dirty="0" smtClean="0"/>
              <a:t>do </a:t>
            </a:r>
            <a:r>
              <a:rPr lang="en-GB" sz="2800" dirty="0"/>
              <a:t>our respondents care about?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What </a:t>
            </a:r>
            <a:r>
              <a:rPr lang="en-GB" sz="2800" dirty="0"/>
              <a:t>matters to them?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What </a:t>
            </a:r>
            <a:r>
              <a:rPr lang="en-GB" sz="2800" dirty="0"/>
              <a:t>affects the way they think and act, even if they’re unaware of the influence? 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Is </a:t>
            </a:r>
            <a:r>
              <a:rPr lang="en-GB" sz="2800" dirty="0"/>
              <a:t>religion mostly about identity, or practice, or belief?</a:t>
            </a:r>
          </a:p>
        </p:txBody>
      </p:sp>
    </p:spTree>
    <p:extLst>
      <p:ext uri="{BB962C8B-B14F-4D97-AF65-F5344CB8AC3E}">
        <p14:creationId xmlns:p14="http://schemas.microsoft.com/office/powerpoint/2010/main" val="210773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70C0"/>
                </a:solidFill>
              </a:rPr>
              <a:t>But surveys are also about </a:t>
            </a:r>
            <a:r>
              <a:rPr lang="en-GB" sz="4000" i="1" dirty="0" smtClean="0">
                <a:solidFill>
                  <a:srgbClr val="0070C0"/>
                </a:solidFill>
              </a:rPr>
              <a:t>us</a:t>
            </a:r>
            <a:r>
              <a:rPr lang="en-GB" sz="4000" dirty="0" smtClean="0">
                <a:solidFill>
                  <a:srgbClr val="0070C0"/>
                </a:solidFill>
              </a:rPr>
              <a:t> …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What do </a:t>
            </a:r>
            <a:r>
              <a:rPr lang="en-GB" sz="2800" i="1" dirty="0"/>
              <a:t>we</a:t>
            </a:r>
            <a:r>
              <a:rPr lang="en-GB" sz="2800" dirty="0"/>
              <a:t> care about?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When </a:t>
            </a:r>
            <a:r>
              <a:rPr lang="en-GB" sz="2800" dirty="0"/>
              <a:t>we do surveys, it’s our party.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We can decide </a:t>
            </a:r>
            <a:r>
              <a:rPr lang="en-GB" sz="2800" dirty="0"/>
              <a:t>what matters to us – though of course a </a:t>
            </a:r>
            <a:r>
              <a:rPr lang="en-GB" sz="2800" dirty="0" smtClean="0"/>
              <a:t>priority might be to discover </a:t>
            </a:r>
            <a:r>
              <a:rPr lang="en-GB" sz="2800" dirty="0"/>
              <a:t>what matters to </a:t>
            </a:r>
            <a:r>
              <a:rPr lang="en-GB" sz="2800" dirty="0" smtClean="0"/>
              <a:t>the respondents.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23840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chemeClr val="accent3">
                    <a:lumMod val="75000"/>
                  </a:schemeClr>
                </a:solidFill>
              </a:rPr>
              <a:t>How significant is religion? </a:t>
            </a:r>
            <a:endParaRPr lang="en-GB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/>
              <a:t>How much does anyone care?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How </a:t>
            </a:r>
            <a:r>
              <a:rPr lang="en-GB" sz="2800" dirty="0"/>
              <a:t>important is </a:t>
            </a:r>
            <a:r>
              <a:rPr lang="en-GB" sz="2800" dirty="0" smtClean="0"/>
              <a:t>religion </a:t>
            </a:r>
            <a:r>
              <a:rPr lang="en-GB" sz="2800" dirty="0"/>
              <a:t>in life? 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Answering questions about religious identity, practice and belief doesn’t necessarily mean that you know or care much about them.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Measuring religion may be less important than measuring how much it matters. </a:t>
            </a:r>
          </a:p>
        </p:txBody>
      </p:sp>
    </p:spTree>
    <p:extLst>
      <p:ext uri="{BB962C8B-B14F-4D97-AF65-F5344CB8AC3E}">
        <p14:creationId xmlns:p14="http://schemas.microsoft.com/office/powerpoint/2010/main" val="2543338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Substantive versus functional definitions of religion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Religion </a:t>
            </a:r>
            <a:r>
              <a:rPr lang="en-GB" sz="2800" dirty="0"/>
              <a:t>must refer to gods or spirits or fate or moral order or some such </a:t>
            </a:r>
            <a:r>
              <a:rPr lang="en-GB" sz="2800" dirty="0" smtClean="0"/>
              <a:t>metaphysical forces, otherwise anything could potentially be religious.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But religious identity </a:t>
            </a:r>
            <a:r>
              <a:rPr lang="en-GB" sz="2800" dirty="0"/>
              <a:t>and ritual and values </a:t>
            </a:r>
            <a:r>
              <a:rPr lang="en-GB" sz="2800" dirty="0" smtClean="0"/>
              <a:t>don’t necessarily require supernatural belief. </a:t>
            </a:r>
          </a:p>
          <a:p>
            <a:r>
              <a:rPr lang="en-GB" sz="2800" dirty="0" smtClean="0"/>
              <a:t>Hence a paradox: the expressions </a:t>
            </a:r>
            <a:r>
              <a:rPr lang="en-GB" sz="2800" dirty="0"/>
              <a:t>of religion that make the most difference, both personally and socially, </a:t>
            </a:r>
            <a:r>
              <a:rPr lang="en-GB" sz="2800" dirty="0" smtClean="0"/>
              <a:t>can be divorced from the </a:t>
            </a:r>
            <a:r>
              <a:rPr lang="en-GB" sz="2800" dirty="0"/>
              <a:t>defining characteristic of </a:t>
            </a:r>
            <a:r>
              <a:rPr lang="en-GB" sz="2800" dirty="0" smtClean="0"/>
              <a:t>religion.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53161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7030A0"/>
                </a:solidFill>
              </a:rPr>
              <a:t>Fuzzy fidelity</a:t>
            </a:r>
            <a:endParaRPr lang="en-GB" sz="4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Religiosity isn’t black or white: it’s a continuum (or even a multi-dimensional space).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We want to know where </a:t>
            </a:r>
            <a:r>
              <a:rPr lang="en-GB" sz="2800" dirty="0"/>
              <a:t>people are </a:t>
            </a:r>
            <a:r>
              <a:rPr lang="en-GB" sz="2800" dirty="0" smtClean="0"/>
              <a:t>located, </a:t>
            </a:r>
            <a:r>
              <a:rPr lang="en-GB" sz="2800" dirty="0"/>
              <a:t>but also which way the wind is blowing. </a:t>
            </a:r>
            <a:endParaRPr lang="en-GB" sz="2800" dirty="0" smtClean="0"/>
          </a:p>
          <a:p>
            <a:pPr>
              <a:spcAft>
                <a:spcPts val="1200"/>
              </a:spcAft>
            </a:pPr>
            <a:r>
              <a:rPr lang="en-GB" sz="2800" dirty="0" smtClean="0"/>
              <a:t>Religious identity can also be fuzzy (or liminal), particularly in East Asia.  See the graph for Taiwan </a:t>
            </a:r>
            <a:r>
              <a:rPr lang="en-GB" sz="2800" dirty="0"/>
              <a:t>by </a:t>
            </a:r>
            <a:r>
              <a:rPr lang="en-GB" sz="2800" dirty="0" err="1"/>
              <a:t>Hsing-Kuang</a:t>
            </a:r>
            <a:r>
              <a:rPr lang="en-GB" sz="2800" dirty="0"/>
              <a:t> Chao </a:t>
            </a:r>
            <a:r>
              <a:rPr lang="en-GB" sz="2800" dirty="0" smtClean="0"/>
              <a:t>…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13772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35281" y="1460585"/>
            <a:ext cx="8648922" cy="1614008"/>
          </a:xfrm>
        </p:spPr>
        <p:txBody>
          <a:bodyPr>
            <a:noAutofit/>
          </a:bodyPr>
          <a:lstStyle/>
          <a:p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en-US" altLang="zh-TW" sz="2800" dirty="0"/>
              <a:t>A Survey Study of Commonality and Uniqueness of Religiosity among Traditional Chinese Religions in Contemporary Taiwan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978400" y="5196879"/>
            <a:ext cx="4046262" cy="1072426"/>
          </a:xfrm>
        </p:spPr>
        <p:txBody>
          <a:bodyPr>
            <a:noAutofit/>
          </a:bodyPr>
          <a:lstStyle/>
          <a:p>
            <a:r>
              <a:rPr lang="en-US" altLang="zh-TW" dirty="0" err="1"/>
              <a:t>Hsing-Kuang</a:t>
            </a:r>
            <a:r>
              <a:rPr lang="en-US" altLang="zh-TW" dirty="0"/>
              <a:t> Chao</a:t>
            </a:r>
            <a:br>
              <a:rPr lang="en-US" altLang="zh-TW" dirty="0"/>
            </a:br>
            <a:r>
              <a:rPr lang="en-US" altLang="zh-TW" dirty="0" err="1"/>
              <a:t>Tunghai</a:t>
            </a:r>
            <a:r>
              <a:rPr lang="en-US" altLang="zh-TW" dirty="0"/>
              <a:t> University, Taiwan</a:t>
            </a:r>
          </a:p>
          <a:p>
            <a:r>
              <a:rPr lang="en-US" altLang="zh-TW" dirty="0"/>
              <a:t>Oct. 11~12, 2017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8608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2900" cap="all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Three </a:t>
            </a:r>
            <a:r>
              <a:rPr lang="en-US" altLang="zh-TW" sz="2900" cap="all" dirty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Major Taiwanese </a:t>
            </a:r>
            <a:r>
              <a:rPr lang="en-US" altLang="zh-TW" sz="2900" cap="all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Religions </a:t>
            </a:r>
            <a:r>
              <a:rPr lang="en-US" altLang="zh-TW" sz="29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微軟正黑體"/>
              </a:rPr>
              <a:t/>
            </a:r>
            <a:br>
              <a:rPr lang="en-US" altLang="zh-TW" sz="29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微軟正黑體"/>
              </a:rPr>
            </a:br>
            <a:r>
              <a:rPr lang="en-US" altLang="zh-TW" sz="2900" cap="all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(</a:t>
            </a:r>
            <a:r>
              <a:rPr lang="en-US" altLang="zh-TW" sz="2900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separately and in total</a:t>
            </a:r>
            <a:r>
              <a:rPr lang="en-US" altLang="zh-TW" sz="2900" cap="all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) </a:t>
            </a:r>
            <a:r>
              <a:rPr lang="en-US" altLang="zh-TW" sz="2900" cap="all" dirty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1985~2016</a:t>
            </a:r>
            <a:br>
              <a:rPr lang="en-US" altLang="zh-TW" sz="2900" cap="all" dirty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</a:br>
            <a:r>
              <a:rPr lang="en-US" altLang="zh-TW" sz="1400" cap="all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source</a:t>
            </a:r>
            <a:r>
              <a:rPr lang="en-US" altLang="zh-TW" sz="1400" cap="all" dirty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: Taiwan Social </a:t>
            </a:r>
            <a:r>
              <a:rPr lang="en-US" altLang="zh-TW" sz="1400" cap="all" dirty="0" smtClean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Change </a:t>
            </a:r>
            <a:r>
              <a:rPr lang="en-US" altLang="zh-TW" sz="1400" cap="all" dirty="0">
                <a:solidFill>
                  <a:srgbClr val="4E3B30"/>
                </a:solidFill>
                <a:effectLst/>
                <a:latin typeface="Franklin Gothic Medium"/>
                <a:ea typeface="微軟正黑體"/>
              </a:rPr>
              <a:t>Survey (TSCS) </a:t>
            </a:r>
            <a:endParaRPr lang="zh-TW" altLang="en-US" dirty="0">
              <a:effectLst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022795"/>
              </p:ext>
            </p:extLst>
          </p:nvPr>
        </p:nvGraphicFramePr>
        <p:xfrm>
          <a:off x="107504" y="1556792"/>
          <a:ext cx="8856984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288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accent5">
                    <a:lumMod val="75000"/>
                  </a:schemeClr>
                </a:solidFill>
              </a:rPr>
              <a:t>Chinese religion</a:t>
            </a:r>
            <a:endParaRPr lang="en-GB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800" dirty="0" smtClean="0"/>
              <a:t>Note that ‘popular’ (or ‘folk’) religion and Buddhism seem to show mirror image fluctuations. 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As a result, </a:t>
            </a:r>
            <a:r>
              <a:rPr lang="en-GB" sz="2800" dirty="0"/>
              <a:t>‘traditional religion</a:t>
            </a:r>
            <a:r>
              <a:rPr lang="en-GB" sz="2800" dirty="0" smtClean="0"/>
              <a:t>’ in total (the sum of folk religion, Buddhism and Taoism) is less noisy than the separate components.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Perhaps we should think of Chinese religion as being more or less unitary, rather than trying to force it into the Western model?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8417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2443</TotalTime>
  <Words>810</Words>
  <Application>Microsoft Office PowerPoint</Application>
  <PresentationFormat>On-screen Show (4:3)</PresentationFormat>
  <Paragraphs>73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 Unicode MS</vt:lpstr>
      <vt:lpstr>微軟正黑體</vt:lpstr>
      <vt:lpstr>Arial</vt:lpstr>
      <vt:lpstr>Calibri</vt:lpstr>
      <vt:lpstr>Franklin Gothic Medium</vt:lpstr>
      <vt:lpstr>新細明體</vt:lpstr>
      <vt:lpstr>Wingdings</vt:lpstr>
      <vt:lpstr>Office Theme</vt:lpstr>
      <vt:lpstr>Office 佈景主題</vt:lpstr>
      <vt:lpstr>1_Office 佈景主題</vt:lpstr>
      <vt:lpstr>Fuzzy fidelity in Confucian society: The case of Taiwan </vt:lpstr>
      <vt:lpstr>The respondent perspective</vt:lpstr>
      <vt:lpstr>But surveys are also about us …</vt:lpstr>
      <vt:lpstr>How significant is religion? </vt:lpstr>
      <vt:lpstr>Substantive versus functional definitions of religion</vt:lpstr>
      <vt:lpstr>Fuzzy fidelity</vt:lpstr>
      <vt:lpstr> A Survey Study of Commonality and Uniqueness of Religiosity among Traditional Chinese Religions in Contemporary Taiwan</vt:lpstr>
      <vt:lpstr>Three Major Taiwanese Religions  (separately and in total) 1985~2016 source: Taiwan Social Change Survey (TSCS) </vt:lpstr>
      <vt:lpstr>Chinese religion</vt:lpstr>
      <vt:lpstr>But not everything is different </vt:lpstr>
      <vt:lpstr>Knows God exists and has no doubts (%), by decade of birth  (Taiwan Social Change Survey 2014)</vt:lpstr>
      <vt:lpstr>Describes self as extremely or very religious (%), by decade of birth  (Taiwan Social Change Survey 2014)</vt:lpstr>
      <vt:lpstr>Belief and practice in Chinese religion</vt:lpstr>
      <vt:lpstr>Problems in measuring practice</vt:lpstr>
      <vt:lpstr>The secular as sacred</vt:lpstr>
      <vt:lpstr>Religious or cultural practice? </vt:lpstr>
      <vt:lpstr>Ancestor veneration</vt:lpstr>
      <vt:lpstr>What counts as religion? </vt:lpstr>
    </vt:vector>
  </TitlesOfParts>
  <Company>University of Manchester [work-at-home copy]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gender gap in religious involvement</dc:title>
  <dc:creator>Voas</dc:creator>
  <cp:lastModifiedBy>David</cp:lastModifiedBy>
  <cp:revision>103</cp:revision>
  <dcterms:created xsi:type="dcterms:W3CDTF">2011-07-01T21:32:03Z</dcterms:created>
  <dcterms:modified xsi:type="dcterms:W3CDTF">2017-10-21T15:46:57Z</dcterms:modified>
</cp:coreProperties>
</file>