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73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7"/>
    <p:restoredTop sz="94706"/>
  </p:normalViewPr>
  <p:slideViewPr>
    <p:cSldViewPr snapToGrid="0" snapToObjects="1">
      <p:cViewPr varScale="1">
        <p:scale>
          <a:sx n="80" d="100"/>
          <a:sy n="80" d="100"/>
        </p:scale>
        <p:origin x="-67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nabellofatto:Desktop:WRD_Religionist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Users\ginazurlo\Dropbox%20(CSGC)\CSGC%20Gina%20only\Publication%20&amp;%20lectures\Conferences\2017\Pew%20Asian%20religion\Table%20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Users\ginazurlo\Dropbox%20(CSGC)\CSGC%20Gina%20only\Publication%20&amp;%20lectures\Conferences\2017\Pew%20Asian%20religion\Table%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0"/>
          <c:tx>
            <c:strRef>
              <c:f>Sheet1!$A$4:$B$4</c:f>
              <c:strCache>
                <c:ptCount val="1"/>
                <c:pt idx="0">
                  <c:v>Global Religionists</c:v>
                </c:pt>
              </c:strCache>
            </c:strRef>
          </c:tx>
          <c:marker>
            <c:symbol val="none"/>
          </c:marker>
          <c:xVal>
            <c:numRef>
              <c:f>Sheet1!$C$2:$I$2</c:f>
              <c:numCache>
                <c:formatCode>General</c:formatCode>
                <c:ptCount val="7"/>
                <c:pt idx="0">
                  <c:v>1970</c:v>
                </c:pt>
                <c:pt idx="1">
                  <c:v>2000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  <c:pt idx="5">
                  <c:v>2030</c:v>
                </c:pt>
                <c:pt idx="6">
                  <c:v>2050</c:v>
                </c:pt>
              </c:numCache>
            </c:numRef>
          </c:xVal>
          <c:yVal>
            <c:numRef>
              <c:f>Sheet1!$C$4:$I$4</c:f>
              <c:numCache>
                <c:formatCode>0%</c:formatCode>
                <c:ptCount val="7"/>
                <c:pt idx="0">
                  <c:v>0.80802804075635803</c:v>
                </c:pt>
                <c:pt idx="1">
                  <c:v>0.86999015481244402</c:v>
                </c:pt>
                <c:pt idx="2">
                  <c:v>0.87618121981512098</c:v>
                </c:pt>
                <c:pt idx="3">
                  <c:v>0.88618401265847901</c:v>
                </c:pt>
                <c:pt idx="4">
                  <c:v>0.89037476852029995</c:v>
                </c:pt>
                <c:pt idx="5">
                  <c:v>0.90076281425468496</c:v>
                </c:pt>
                <c:pt idx="6">
                  <c:v>0.91400050776400199</c:v>
                </c:pt>
              </c:numCache>
            </c:numRef>
          </c:yVal>
          <c:smooth val="1"/>
        </c:ser>
        <c:ser>
          <c:idx val="3"/>
          <c:order val="1"/>
          <c:tx>
            <c:strRef>
              <c:f>Sheet1!$A$6:$B$6</c:f>
              <c:strCache>
                <c:ptCount val="1"/>
                <c:pt idx="0">
                  <c:v>Gobal Non-religionists</c:v>
                </c:pt>
              </c:strCache>
            </c:strRef>
          </c:tx>
          <c:marker>
            <c:symbol val="none"/>
          </c:marker>
          <c:xVal>
            <c:numRef>
              <c:f>Sheet1!$C$2:$I$2</c:f>
              <c:numCache>
                <c:formatCode>General</c:formatCode>
                <c:ptCount val="7"/>
                <c:pt idx="0">
                  <c:v>1970</c:v>
                </c:pt>
                <c:pt idx="1">
                  <c:v>2000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  <c:pt idx="5">
                  <c:v>2030</c:v>
                </c:pt>
                <c:pt idx="6">
                  <c:v>2050</c:v>
                </c:pt>
              </c:numCache>
            </c:numRef>
          </c:xVal>
          <c:yVal>
            <c:numRef>
              <c:f>Sheet1!$C$6:$I$6</c:f>
              <c:numCache>
                <c:formatCode>0%</c:formatCode>
                <c:ptCount val="7"/>
                <c:pt idx="0">
                  <c:v>0.19197195924364199</c:v>
                </c:pt>
                <c:pt idx="1">
                  <c:v>0.13000984518755601</c:v>
                </c:pt>
                <c:pt idx="2">
                  <c:v>0.123818780184879</c:v>
                </c:pt>
                <c:pt idx="3">
                  <c:v>0.113815987341521</c:v>
                </c:pt>
                <c:pt idx="4">
                  <c:v>0.10962523147970001</c:v>
                </c:pt>
                <c:pt idx="5">
                  <c:v>9.9237185745314996E-2</c:v>
                </c:pt>
                <c:pt idx="6">
                  <c:v>8.5999492235997996E-2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8442880"/>
        <c:axId val="229151488"/>
      </c:scatterChart>
      <c:valAx>
        <c:axId val="228442880"/>
        <c:scaling>
          <c:orientation val="minMax"/>
          <c:max val="2050"/>
          <c:min val="197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29151488"/>
        <c:crosses val="autoZero"/>
        <c:crossBetween val="midCat"/>
      </c:valAx>
      <c:valAx>
        <c:axId val="2291514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284428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3.0156140392360899E-3"/>
                  <c:y val="9.225115397102129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12% of the unaffiliated are </a:t>
                    </a:r>
                    <a:fld id="{C98EC3E7-41FE-EA40-81A0-3E1AC1816134}" type="CATEGORYNAM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 sz="2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US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60% of the unaffiliated are </a:t>
                    </a:r>
                    <a:fld id="{6D225899-78C6-0341-894B-CD087F380350}" type="CATEGORYNAM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US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7041713629640101"/>
                  <c:y val="0.220865225460580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28% of the unaffiliated are religionists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pie!$D$30:$D$32</c:f>
              <c:strCache>
                <c:ptCount val="3"/>
                <c:pt idx="0">
                  <c:v>atheists</c:v>
                </c:pt>
                <c:pt idx="1">
                  <c:v>agnostics</c:v>
                </c:pt>
                <c:pt idx="2">
                  <c:v>religionists?</c:v>
                </c:pt>
              </c:strCache>
            </c:strRef>
          </c:cat>
          <c:val>
            <c:numRef>
              <c:f>pie!$E$30:$E$32</c:f>
              <c:numCache>
                <c:formatCode>#,##0</c:formatCode>
                <c:ptCount val="3"/>
                <c:pt idx="0">
                  <c:v>137815000</c:v>
                </c:pt>
                <c:pt idx="1">
                  <c:v>684457000</c:v>
                </c:pt>
                <c:pt idx="2">
                  <c:v>320990000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8A60B-833D-3D43-943D-CBE1D26BBC5C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2CE50-448D-A547-AA2A-C4173461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01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2CE50-448D-A547-AA2A-C4173461CB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32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347F-A53F-D341-8921-188DEF10A63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80E-F07D-BE45-970D-7F4CC9B8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347F-A53F-D341-8921-188DEF10A63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80E-F07D-BE45-970D-7F4CC9B8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347F-A53F-D341-8921-188DEF10A63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80E-F07D-BE45-970D-7F4CC9B8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347F-A53F-D341-8921-188DEF10A63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80E-F07D-BE45-970D-7F4CC9B8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347F-A53F-D341-8921-188DEF10A63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80E-F07D-BE45-970D-7F4CC9B8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347F-A53F-D341-8921-188DEF10A63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80E-F07D-BE45-970D-7F4CC9B8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347F-A53F-D341-8921-188DEF10A63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80E-F07D-BE45-970D-7F4CC9B8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347F-A53F-D341-8921-188DEF10A63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80E-F07D-BE45-970D-7F4CC9B8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347F-A53F-D341-8921-188DEF10A63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80E-F07D-BE45-970D-7F4CC9B8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347F-A53F-D341-8921-188DEF10A63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80E-F07D-BE45-970D-7F4CC9B8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347F-A53F-D341-8921-188DEF10A63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80E-F07D-BE45-970D-7F4CC9B8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F347F-A53F-D341-8921-188DEF10A63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3E80E-F07D-BE45-970D-7F4CC9B8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83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200" b="1" dirty="0"/>
              <a:t>Who Are the “Unaffiliated” </a:t>
            </a:r>
            <a:r>
              <a:rPr lang="en-US" sz="4200" b="1" dirty="0" smtClean="0"/>
              <a:t/>
            </a:r>
            <a:br>
              <a:rPr lang="en-US" sz="4200" b="1" dirty="0" smtClean="0"/>
            </a:br>
            <a:r>
              <a:rPr lang="en-US" sz="4200" b="1" dirty="0" smtClean="0"/>
              <a:t>in </a:t>
            </a:r>
            <a:r>
              <a:rPr lang="en-US" sz="4200" b="1" dirty="0"/>
              <a:t>East Asia? </a:t>
            </a:r>
            <a:r>
              <a:rPr lang="en-US" sz="4200" b="1" dirty="0" smtClean="0"/>
              <a:t/>
            </a:r>
            <a:br>
              <a:rPr lang="en-US" sz="4200" b="1" dirty="0" smtClean="0"/>
            </a:br>
            <a:r>
              <a:rPr lang="en-US" sz="4200" b="1" dirty="0" smtClean="0"/>
              <a:t>A </a:t>
            </a:r>
            <a:r>
              <a:rPr lang="en-US" sz="4200" b="1" dirty="0"/>
              <a:t>Presentation of Exploratory Data</a:t>
            </a:r>
            <a:r>
              <a:rPr lang="en-US" sz="4200" dirty="0"/>
              <a:t/>
            </a:r>
            <a:br>
              <a:rPr lang="en-US" sz="4200" dirty="0"/>
            </a:br>
            <a:endParaRPr lang="en-U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Gina A. Zurlo, Ph.D.</a:t>
            </a:r>
          </a:p>
          <a:p>
            <a:r>
              <a:rPr lang="en-US" sz="1800" dirty="0" smtClean="0"/>
              <a:t>Institute on Culture, Religion and World Affairs</a:t>
            </a:r>
          </a:p>
          <a:p>
            <a:r>
              <a:rPr lang="en-US" sz="1800" dirty="0" smtClean="0"/>
              <a:t>International Religious Demography Project</a:t>
            </a:r>
          </a:p>
          <a:p>
            <a:r>
              <a:rPr lang="en-US" sz="1800" dirty="0" smtClean="0"/>
              <a:t>Boston University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9"/>
          <a:stretch/>
        </p:blipFill>
        <p:spPr>
          <a:xfrm>
            <a:off x="0" y="5789271"/>
            <a:ext cx="3102015" cy="106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83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Exploratory data: Asia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9"/>
          <a:stretch/>
        </p:blipFill>
        <p:spPr>
          <a:xfrm>
            <a:off x="0" y="5789271"/>
            <a:ext cx="3102015" cy="106872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938066"/>
              </p:ext>
            </p:extLst>
          </p:nvPr>
        </p:nvGraphicFramePr>
        <p:xfrm>
          <a:off x="1404754" y="1706563"/>
          <a:ext cx="9128658" cy="37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094"/>
                <a:gridCol w="1304094"/>
                <a:gridCol w="1304094"/>
                <a:gridCol w="1304094"/>
                <a:gridCol w="1304094"/>
                <a:gridCol w="1304094"/>
                <a:gridCol w="1304094"/>
              </a:tblGrid>
              <a:tr h="630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Name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Pop_1970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Pct_1970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Pop_2010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Pct_2010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Pop_2050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Pct_2050</a:t>
                      </a:r>
                    </a:p>
                  </a:txBody>
                  <a:tcPr marL="12700" marR="12700" marT="12700" marB="0" anchor="b"/>
                </a:tc>
              </a:tr>
              <a:tr h="630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Religionists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1,580,694,000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74.3%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3,539,482,000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85.0%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4,634,959,000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89.8%</a:t>
                      </a:r>
                    </a:p>
                  </a:txBody>
                  <a:tcPr marL="12700" marR="12700" marT="12700" marB="0" anchor="b"/>
                </a:tc>
              </a:tr>
              <a:tr h="630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 Unaffiliated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religious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237,210,000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5.7%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338,986,000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6.6%</a:t>
                      </a:r>
                    </a:p>
                  </a:txBody>
                  <a:tcPr marL="12700" marR="12700" marT="12700" marB="0" anchor="b"/>
                </a:tc>
              </a:tr>
              <a:tr h="630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Nonreligionists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547,936,000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25.7%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625,958,000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15.0%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529,103,000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10.2%</a:t>
                      </a:r>
                    </a:p>
                  </a:txBody>
                  <a:tcPr marL="12700" marR="12700" marT="12700" marB="0" anchor="b"/>
                </a:tc>
              </a:tr>
              <a:tr h="630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 Atheists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109,458,000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5.1%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116,068,000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2.8%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98,999,000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1.9%</a:t>
                      </a:r>
                    </a:p>
                  </a:txBody>
                  <a:tcPr marL="12700" marR="12700" marT="12700" marB="0" anchor="b"/>
                </a:tc>
              </a:tr>
              <a:tr h="630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 Agnostics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438,479,000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20.6%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509,890,000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12.2%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430,104,000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8.3%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130629" y="2980706"/>
            <a:ext cx="1163781" cy="6159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4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83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Exploratory data: Global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9"/>
          <a:stretch/>
        </p:blipFill>
        <p:spPr>
          <a:xfrm>
            <a:off x="0" y="5789271"/>
            <a:ext cx="3102015" cy="106872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308744"/>
              </p:ext>
            </p:extLst>
          </p:nvPr>
        </p:nvGraphicFramePr>
        <p:xfrm>
          <a:off x="1404754" y="1706563"/>
          <a:ext cx="9128658" cy="37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094"/>
                <a:gridCol w="1304094"/>
                <a:gridCol w="1304094"/>
                <a:gridCol w="1304094"/>
                <a:gridCol w="1304094"/>
                <a:gridCol w="1304094"/>
                <a:gridCol w="1304094"/>
              </a:tblGrid>
              <a:tr h="630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Name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Pop_1970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Pct_1970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Pop_2010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Pct_2010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Pop_2050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Pct_2050</a:t>
                      </a:r>
                    </a:p>
                  </a:txBody>
                  <a:tcPr marL="12700" marR="12700" marT="12700" marB="0" anchor="b"/>
                </a:tc>
              </a:tr>
              <a:tr h="630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Religionists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2,983,012,000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80.8%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6,093,911,000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88.1%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8,738,368,000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91.5%</a:t>
                      </a:r>
                    </a:p>
                  </a:txBody>
                  <a:tcPr marL="12700" marR="12700" marT="12700" marB="0" anchor="b"/>
                </a:tc>
              </a:tr>
              <a:tr h="630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 Unaffiliated religious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320,990,000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4.6%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479,250,000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5.0%</a:t>
                      </a:r>
                    </a:p>
                  </a:txBody>
                  <a:tcPr marL="12700" marR="12700" marT="12700" marB="0" anchor="b"/>
                </a:tc>
              </a:tr>
              <a:tr h="630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Nonreligionists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708,161,000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19.2%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822,272,000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11.9%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812,576,000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8.5%</a:t>
                      </a:r>
                    </a:p>
                  </a:txBody>
                  <a:tcPr marL="12700" marR="12700" marT="12700" marB="0" anchor="b"/>
                </a:tc>
              </a:tr>
              <a:tr h="630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 Atheists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165,156,000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137,815,000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125,723,000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1.3%</a:t>
                      </a:r>
                    </a:p>
                  </a:txBody>
                  <a:tcPr marL="12700" marR="12700" marT="12700" marB="0" anchor="b"/>
                </a:tc>
              </a:tr>
              <a:tr h="630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 Agnostics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543,004,000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14.7%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684,457,000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9.9%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686,853,000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7.2%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7125195" y="2612571"/>
            <a:ext cx="866899" cy="4868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48946" y="3834179"/>
            <a:ext cx="866899" cy="4868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03273" y="3223375"/>
            <a:ext cx="2612573" cy="48688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05428" y="5882449"/>
            <a:ext cx="76150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28% of the unaffiliated are, perhaps, likely religionists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93718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83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583469"/>
            <a:ext cx="10515600" cy="248088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Who are the unaffiliated?</a:t>
            </a:r>
          </a:p>
          <a:p>
            <a:pPr marL="0" indent="0" algn="ctr">
              <a:buNone/>
            </a:pPr>
            <a:r>
              <a:rPr lang="en-US" dirty="0" smtClean="0"/>
              <a:t>People who check the “no religion” box on a census or survey form.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9"/>
          <a:stretch/>
        </p:blipFill>
        <p:spPr>
          <a:xfrm>
            <a:off x="0" y="5789271"/>
            <a:ext cx="3102015" cy="1068729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5920293" y="2664286"/>
            <a:ext cx="646690" cy="1064527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85838" y="4080231"/>
            <a:ext cx="10515600" cy="496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Non-religious? </a:t>
            </a:r>
            <a:r>
              <a:rPr lang="en-US" dirty="0" err="1" smtClean="0"/>
              <a:t>Nones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17" name="&quot;No&quot; Symbol 16"/>
          <p:cNvSpPr/>
          <p:nvPr/>
        </p:nvSpPr>
        <p:spPr>
          <a:xfrm>
            <a:off x="5640677" y="3851383"/>
            <a:ext cx="1205923" cy="1157288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56911" y="4999286"/>
            <a:ext cx="126010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conflation of atheism, agnosticism, and “nothing in particular” </a:t>
            </a:r>
          </a:p>
          <a:p>
            <a:pPr algn="ctr"/>
            <a:r>
              <a:rPr lang="en-US" sz="2400" dirty="0" smtClean="0"/>
              <a:t>is problematic for studying religion in Asia.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3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83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 for further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religiosity more broadly</a:t>
            </a:r>
          </a:p>
          <a:p>
            <a:r>
              <a:rPr lang="en-US" dirty="0" smtClean="0"/>
              <a:t>Use Eastern standards for recognizing religion, not Western</a:t>
            </a:r>
          </a:p>
          <a:p>
            <a:r>
              <a:rPr lang="en-US" dirty="0" smtClean="0"/>
              <a:t>Mixed methods approaches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9"/>
          <a:stretch/>
        </p:blipFill>
        <p:spPr>
          <a:xfrm>
            <a:off x="0" y="5789271"/>
            <a:ext cx="3102015" cy="1068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48848" y="4476548"/>
            <a:ext cx="24659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CC0000"/>
                </a:solidFill>
              </a:rPr>
              <a:t>Contact </a:t>
            </a:r>
          </a:p>
          <a:p>
            <a:pPr algn="ctr"/>
            <a:r>
              <a:rPr lang="en-US" sz="2800" b="1" dirty="0" smtClean="0">
                <a:solidFill>
                  <a:srgbClr val="CC0000"/>
                </a:solidFill>
              </a:rPr>
              <a:t>Dr. Gina Zurlo</a:t>
            </a:r>
          </a:p>
          <a:p>
            <a:pPr algn="ctr"/>
            <a:r>
              <a:rPr lang="en-US" sz="2800" b="1" dirty="0" err="1" smtClean="0">
                <a:solidFill>
                  <a:srgbClr val="CC0000"/>
                </a:solidFill>
              </a:rPr>
              <a:t>gzurlo@bu.edu</a:t>
            </a:r>
            <a:endParaRPr lang="en-US" sz="2800" b="1" dirty="0" smtClean="0">
              <a:solidFill>
                <a:srgbClr val="CC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779" y="4482146"/>
            <a:ext cx="1308100" cy="123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2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83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of the world that is religious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9"/>
          <a:stretch/>
        </p:blipFill>
        <p:spPr>
          <a:xfrm>
            <a:off x="0" y="5789271"/>
            <a:ext cx="3102015" cy="1068729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1935186"/>
              </p:ext>
            </p:extLst>
          </p:nvPr>
        </p:nvGraphicFramePr>
        <p:xfrm>
          <a:off x="3102015" y="1430316"/>
          <a:ext cx="8262471" cy="5050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24499" y="6437898"/>
            <a:ext cx="49600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Source: Todd M. Johnson and Brian J. Grim, </a:t>
            </a:r>
            <a:r>
              <a:rPr lang="en-US" sz="800" i="1" dirty="0" smtClean="0"/>
              <a:t>World Religion Database</a:t>
            </a:r>
            <a:r>
              <a:rPr lang="en-US" sz="800" dirty="0" smtClean="0"/>
              <a:t>. Leiden/Boston, Brill, accessed October 2017.</a:t>
            </a:r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10649897" y="1594186"/>
            <a:ext cx="1547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Religionists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276314" y="5275232"/>
            <a:ext cx="191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Non-religionists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37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83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Unaffiliated?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9"/>
          <a:stretch/>
        </p:blipFill>
        <p:spPr>
          <a:xfrm>
            <a:off x="0" y="5789271"/>
            <a:ext cx="3102015" cy="1068729"/>
          </a:xfrm>
          <a:prstGeom prst="rect">
            <a:avLst/>
          </a:prstGeom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545243"/>
              </p:ext>
            </p:extLst>
          </p:nvPr>
        </p:nvGraphicFramePr>
        <p:xfrm>
          <a:off x="3524249" y="1253160"/>
          <a:ext cx="7091363" cy="507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95105"/>
              </p:ext>
            </p:extLst>
          </p:nvPr>
        </p:nvGraphicFramePr>
        <p:xfrm>
          <a:off x="2100263" y="1062671"/>
          <a:ext cx="9515475" cy="5260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24499" y="6437898"/>
            <a:ext cx="49600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Source: Todd M. Johnson and Brian J. Grim, </a:t>
            </a:r>
            <a:r>
              <a:rPr lang="en-US" sz="800" i="1" dirty="0" smtClean="0"/>
              <a:t>World Religion Database</a:t>
            </a:r>
            <a:r>
              <a:rPr lang="en-US" sz="800" dirty="0" smtClean="0"/>
              <a:t>. Leiden/Boston, Brill, accessed October 2017.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1781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Chart bld="category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83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“None” in East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44028" cy="4351338"/>
          </a:xfrm>
        </p:spPr>
        <p:txBody>
          <a:bodyPr/>
          <a:lstStyle/>
          <a:p>
            <a:r>
              <a:rPr lang="en-US" dirty="0" smtClean="0"/>
              <a:t>Folk-religionists</a:t>
            </a:r>
          </a:p>
          <a:p>
            <a:r>
              <a:rPr lang="en-US" dirty="0" smtClean="0"/>
              <a:t>Shamanists</a:t>
            </a:r>
          </a:p>
          <a:p>
            <a:r>
              <a:rPr lang="en-US" dirty="0" smtClean="0"/>
              <a:t>Buddhists</a:t>
            </a:r>
          </a:p>
          <a:p>
            <a:r>
              <a:rPr lang="en-US" dirty="0" err="1" smtClean="0"/>
              <a:t>Shintoists</a:t>
            </a:r>
            <a:endParaRPr lang="en-US" dirty="0" smtClean="0"/>
          </a:p>
          <a:p>
            <a:r>
              <a:rPr lang="en-US" dirty="0" smtClean="0"/>
              <a:t>Animists</a:t>
            </a:r>
          </a:p>
          <a:p>
            <a:r>
              <a:rPr lang="en-US" dirty="0" smtClean="0"/>
              <a:t>Traditional religionists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9"/>
          <a:stretch/>
        </p:blipFill>
        <p:spPr>
          <a:xfrm>
            <a:off x="0" y="5789271"/>
            <a:ext cx="3102015" cy="106872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512086" y="1825625"/>
            <a:ext cx="4549333" cy="1137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“Do you belong to one of the organized world religions?”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8236955" y="2893674"/>
            <a:ext cx="1099595" cy="200242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512086" y="5071067"/>
            <a:ext cx="4549333" cy="1137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Christianity, Islam, Judaism</a:t>
            </a:r>
            <a:r>
              <a:rPr lang="is-IS" dirty="0" smtClean="0"/>
              <a:t>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2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83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Uncovering affiliation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Belief/lack of belief</a:t>
            </a:r>
          </a:p>
          <a:p>
            <a:r>
              <a:rPr lang="en-US" dirty="0" smtClean="0"/>
              <a:t>Self-identification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9"/>
          <a:stretch/>
        </p:blipFill>
        <p:spPr>
          <a:xfrm>
            <a:off x="0" y="5789271"/>
            <a:ext cx="3102015" cy="106872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077037" y="1121941"/>
            <a:ext cx="4549333" cy="1137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“Nothing in particular”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8852651" y="1706563"/>
            <a:ext cx="998104" cy="1414086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77037" y="3344116"/>
            <a:ext cx="4549333" cy="11374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Prayer, religious service attendance, believes in God, gives money to religious organizations</a:t>
            </a:r>
          </a:p>
        </p:txBody>
      </p:sp>
      <p:sp>
        <p:nvSpPr>
          <p:cNvPr id="10" name="Down Arrow 9"/>
          <p:cNvSpPr/>
          <p:nvPr/>
        </p:nvSpPr>
        <p:spPr>
          <a:xfrm>
            <a:off x="8852651" y="4454072"/>
            <a:ext cx="998104" cy="1414086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077037" y="6119279"/>
            <a:ext cx="4549333" cy="1137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Religious?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9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83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South Korea (2010)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Pew: 46% unaffiliated</a:t>
            </a:r>
          </a:p>
          <a:p>
            <a:r>
              <a:rPr lang="en-US" dirty="0" smtClean="0"/>
              <a:t>“With the presence of several world religions and strong indigenous movements, South Korea is one of the most religiously diverse nations in the world,” with a “shared spirituality” among Koreans.</a:t>
            </a:r>
            <a:br>
              <a:rPr lang="en-US" dirty="0" smtClean="0"/>
            </a:br>
            <a:r>
              <a:rPr lang="en-US" dirty="0" smtClean="0"/>
              <a:t>	– </a:t>
            </a:r>
            <a:r>
              <a:rPr lang="en-US" sz="2200" dirty="0" smtClean="0"/>
              <a:t>Sebastian Kim and </a:t>
            </a:r>
            <a:r>
              <a:rPr lang="en-US" sz="2200" dirty="0" err="1" smtClean="0"/>
              <a:t>Kirsteen</a:t>
            </a:r>
            <a:r>
              <a:rPr lang="en-US" sz="2200" dirty="0" smtClean="0"/>
              <a:t> Kim (2015)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9"/>
          <a:stretch/>
        </p:blipFill>
        <p:spPr>
          <a:xfrm>
            <a:off x="0" y="5789271"/>
            <a:ext cx="3102015" cy="1068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191" y="4501466"/>
            <a:ext cx="3769715" cy="2263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84" y="4501466"/>
            <a:ext cx="4038463" cy="227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2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83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Comparison: South Korea (2010)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9"/>
          <a:stretch/>
        </p:blipFill>
        <p:spPr>
          <a:xfrm>
            <a:off x="0" y="5789271"/>
            <a:ext cx="3102015" cy="10687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10" r="9871" b="1315"/>
          <a:stretch/>
        </p:blipFill>
        <p:spPr>
          <a:xfrm>
            <a:off x="6161756" y="2581156"/>
            <a:ext cx="5449824" cy="29052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210778" y="1812755"/>
            <a:ext cx="1351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South Korea</a:t>
            </a:r>
          </a:p>
          <a:p>
            <a:pPr algn="ctr"/>
            <a:r>
              <a:rPr lang="en-US" b="1" dirty="0" smtClean="0"/>
              <a:t>Pew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49624" y="1804516"/>
            <a:ext cx="2536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South Korea</a:t>
            </a:r>
          </a:p>
          <a:p>
            <a:pPr algn="ctr"/>
            <a:r>
              <a:rPr lang="en-US" b="1" dirty="0" smtClean="0"/>
              <a:t>World Religion Database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21002" y="5559981"/>
            <a:ext cx="3980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WRD other: Baha’i, Confucian, New religions, Shinto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t="57599" r="4785"/>
          <a:stretch/>
        </p:blipFill>
        <p:spPr>
          <a:xfrm>
            <a:off x="937846" y="2581156"/>
            <a:ext cx="4759570" cy="29078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747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83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Japan (2010)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Pew: 57% unaffiliated</a:t>
            </a:r>
          </a:p>
          <a:p>
            <a:r>
              <a:rPr lang="en-US" dirty="0" smtClean="0"/>
              <a:t>ISSP: 9% atheist, 19% agnostic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9"/>
          <a:stretch/>
        </p:blipFill>
        <p:spPr>
          <a:xfrm>
            <a:off x="0" y="5789271"/>
            <a:ext cx="3102015" cy="1068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641" y="4557922"/>
            <a:ext cx="3767328" cy="2199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0"/>
          <a:stretch/>
        </p:blipFill>
        <p:spPr>
          <a:xfrm>
            <a:off x="4427924" y="4557922"/>
            <a:ext cx="3758184" cy="21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9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83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Comparison: Japan (2010)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9"/>
          <a:stretch/>
        </p:blipFill>
        <p:spPr>
          <a:xfrm>
            <a:off x="0" y="5789271"/>
            <a:ext cx="3102015" cy="10687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48411" y="1780765"/>
            <a:ext cx="736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Japan</a:t>
            </a:r>
          </a:p>
          <a:p>
            <a:pPr algn="ctr"/>
            <a:r>
              <a:rPr lang="en-US" b="1" dirty="0" smtClean="0"/>
              <a:t>Pew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23233" y="1804516"/>
            <a:ext cx="2536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Japan</a:t>
            </a:r>
          </a:p>
          <a:p>
            <a:pPr algn="ctr"/>
            <a:r>
              <a:rPr lang="en-US" b="1" dirty="0" smtClean="0"/>
              <a:t>World Religion Database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983251" y="5426943"/>
            <a:ext cx="39803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WRD other: Baha’i, Confucian, New religions, Shinto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3" b="59832"/>
          <a:stretch/>
        </p:blipFill>
        <p:spPr>
          <a:xfrm>
            <a:off x="741558" y="2427097"/>
            <a:ext cx="5299364" cy="28838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49"/>
          <a:stretch/>
        </p:blipFill>
        <p:spPr>
          <a:xfrm>
            <a:off x="6466779" y="2427096"/>
            <a:ext cx="5299364" cy="28838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45" t="35737" r="3236" b="53525"/>
          <a:stretch/>
        </p:blipFill>
        <p:spPr>
          <a:xfrm>
            <a:off x="4911558" y="4566670"/>
            <a:ext cx="949569" cy="73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0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497</Words>
  <Application>Microsoft Office PowerPoint</Application>
  <PresentationFormat>Custom</PresentationFormat>
  <Paragraphs>148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Who Are the “Unaffiliated”  in East Asia?  A Presentation of Exploratory Data </vt:lpstr>
      <vt:lpstr>% of the world that is religious</vt:lpstr>
      <vt:lpstr>Unaffiliated? </vt:lpstr>
      <vt:lpstr>“None” in East Asia</vt:lpstr>
      <vt:lpstr>Uncovering affiliation</vt:lpstr>
      <vt:lpstr>Example: South Korea (2010)</vt:lpstr>
      <vt:lpstr>Comparison: South Korea (2010)</vt:lpstr>
      <vt:lpstr>Example: Japan (2010)</vt:lpstr>
      <vt:lpstr>Comparison: Japan (2010)</vt:lpstr>
      <vt:lpstr>Exploratory data: Asia</vt:lpstr>
      <vt:lpstr>Exploratory data: Global</vt:lpstr>
      <vt:lpstr>Conclusion</vt:lpstr>
      <vt:lpstr>Suggestions for further research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 Zurlo</dc:creator>
  <cp:lastModifiedBy>Clara Huergo</cp:lastModifiedBy>
  <cp:revision>57</cp:revision>
  <dcterms:created xsi:type="dcterms:W3CDTF">2017-10-02T16:54:37Z</dcterms:created>
  <dcterms:modified xsi:type="dcterms:W3CDTF">2017-10-10T15:24:36Z</dcterms:modified>
</cp:coreProperties>
</file>