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61" r:id="rId4"/>
    <p:sldId id="262" r:id="rId5"/>
    <p:sldId id="263" r:id="rId6"/>
    <p:sldId id="265" r:id="rId7"/>
    <p:sldId id="267" r:id="rId8"/>
    <p:sldId id="268" r:id="rId9"/>
    <p:sldId id="257" r:id="rId10"/>
    <p:sldId id="25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/>
    <p:restoredTop sz="94280"/>
  </p:normalViewPr>
  <p:slideViewPr>
    <p:cSldViewPr snapToGrid="0">
      <p:cViewPr varScale="1">
        <p:scale>
          <a:sx n="80" d="100"/>
          <a:sy n="80" d="100"/>
        </p:scale>
        <p:origin x="-269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8352-910D-460F-800B-380D6DC0C5F7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25F7F925-0E28-47C7-9DDB-3CB162F0D306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641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8352-910D-460F-800B-380D6DC0C5F7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925-0E28-47C7-9DDB-3CB162F0D306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258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8352-910D-460F-800B-380D6DC0C5F7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925-0E28-47C7-9DDB-3CB162F0D306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898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16FD8352-910D-460F-800B-380D6DC0C5F7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925-0E28-47C7-9DDB-3CB162F0D306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041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8352-910D-460F-800B-380D6DC0C5F7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925-0E28-47C7-9DDB-3CB162F0D306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286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8352-910D-460F-800B-380D6DC0C5F7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925-0E28-47C7-9DDB-3CB162F0D306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3638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8352-910D-460F-800B-380D6DC0C5F7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925-0E28-47C7-9DDB-3CB162F0D306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786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8352-910D-460F-800B-380D6DC0C5F7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925-0E28-47C7-9DDB-3CB162F0D306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5652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8352-910D-460F-800B-380D6DC0C5F7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925-0E28-47C7-9DDB-3CB162F0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8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8352-910D-460F-800B-380D6DC0C5F7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925-0E28-47C7-9DDB-3CB162F0D306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15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16FD8352-910D-460F-800B-380D6DC0C5F7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25F7F925-0E28-47C7-9DDB-3CB162F0D306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161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D8352-910D-460F-800B-380D6DC0C5F7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5F7F925-0E28-47C7-9DDB-3CB162F0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6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557" y="221215"/>
            <a:ext cx="7911548" cy="1143759"/>
          </a:xfrm>
        </p:spPr>
        <p:txBody>
          <a:bodyPr>
            <a:normAutofit/>
          </a:bodyPr>
          <a:lstStyle/>
          <a:p>
            <a:r>
              <a:rPr lang="en-US" sz="4000" dirty="0"/>
              <a:t>There’s No Place Like Japan: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5217" y="1555853"/>
            <a:ext cx="11105321" cy="1655762"/>
          </a:xfrm>
        </p:spPr>
        <p:txBody>
          <a:bodyPr/>
          <a:lstStyle/>
          <a:p>
            <a:r>
              <a:rPr lang="en-US" dirty="0"/>
              <a:t>A Case-Study in the </a:t>
            </a:r>
            <a:r>
              <a:rPr lang="en-US" b="1" dirty="0"/>
              <a:t>Methodological Challenges of Cross-National Survey Analysis</a:t>
            </a:r>
            <a:r>
              <a:rPr lang="en-US" dirty="0"/>
              <a:t> 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0BE70C-0EC1-4949-972F-E8C7E9817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904" y="3402495"/>
            <a:ext cx="4754880" cy="3291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D3CE189-F72F-4F1A-8F5E-FBB630C31E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2574614"/>
            <a:ext cx="5888806" cy="33196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290" y="6488668"/>
            <a:ext cx="418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Joshua Hayes, M.A.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8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660" y="1660124"/>
            <a:ext cx="10200885" cy="380622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Avoid the </a:t>
            </a:r>
            <a:r>
              <a:rPr lang="en-US" dirty="0" smtClean="0"/>
              <a:t>topic</a:t>
            </a:r>
            <a:endParaRPr lang="en-US" dirty="0"/>
          </a:p>
          <a:p>
            <a:r>
              <a:rPr lang="en-US" dirty="0"/>
              <a:t>Find a Dataset that includes everything we </a:t>
            </a:r>
            <a:r>
              <a:rPr lang="en-US" dirty="0" smtClean="0"/>
              <a:t>want</a:t>
            </a:r>
            <a:endParaRPr lang="en-US" dirty="0"/>
          </a:p>
          <a:p>
            <a:pPr lvl="1"/>
            <a:r>
              <a:rPr lang="en-US" dirty="0"/>
              <a:t>Behavior measures and Belief measures</a:t>
            </a:r>
          </a:p>
          <a:p>
            <a:pPr lvl="1"/>
            <a:r>
              <a:rPr lang="en-US" dirty="0"/>
              <a:t>Ideally combine Religion and National Identity modules</a:t>
            </a:r>
          </a:p>
          <a:p>
            <a:pPr lvl="1"/>
            <a:r>
              <a:rPr lang="en-US" dirty="0"/>
              <a:t>May require gathering own forms of data, lose connection with past surveys</a:t>
            </a:r>
          </a:p>
          <a:p>
            <a:r>
              <a:rPr lang="en-US" dirty="0"/>
              <a:t>Narrow our </a:t>
            </a:r>
            <a:r>
              <a:rPr lang="en-US" dirty="0" smtClean="0"/>
              <a:t>focus</a:t>
            </a:r>
            <a:endParaRPr lang="en-US" dirty="0"/>
          </a:p>
          <a:p>
            <a:pPr lvl="1"/>
            <a:r>
              <a:rPr lang="en-US" dirty="0"/>
              <a:t>Look at a single country: Japan only</a:t>
            </a:r>
          </a:p>
          <a:p>
            <a:pPr lvl="1"/>
            <a:r>
              <a:rPr lang="en-US" dirty="0"/>
              <a:t>Compare two cases: show how US and Japan differ</a:t>
            </a:r>
          </a:p>
          <a:p>
            <a:r>
              <a:rPr lang="en-US" dirty="0" smtClean="0"/>
              <a:t>Reductionism</a:t>
            </a:r>
            <a:endParaRPr lang="en-US" dirty="0"/>
          </a:p>
          <a:p>
            <a:pPr lvl="1"/>
            <a:r>
              <a:rPr lang="en-US" dirty="0"/>
              <a:t>Collapse people into single categories</a:t>
            </a:r>
          </a:p>
          <a:p>
            <a:pPr lvl="1"/>
            <a:r>
              <a:rPr lang="en-US" dirty="0"/>
              <a:t>Lose richness of differing contexts</a:t>
            </a:r>
          </a:p>
          <a:p>
            <a:r>
              <a:rPr lang="en-US" b="1" dirty="0"/>
              <a:t>Transparency in Research Design is Key</a:t>
            </a:r>
          </a:p>
        </p:txBody>
      </p:sp>
    </p:spTree>
    <p:extLst>
      <p:ext uri="{BB962C8B-B14F-4D97-AF65-F5344CB8AC3E}">
        <p14:creationId xmlns:p14="http://schemas.microsoft.com/office/powerpoint/2010/main" val="74163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BCDE72-953E-4AD6-A5AC-647D9F4E8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E02724-102D-4FD7-94B6-4340E4E19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Joshua Hayes</a:t>
            </a:r>
          </a:p>
          <a:p>
            <a:r>
              <a:rPr lang="en-US" dirty="0"/>
              <a:t>U.C. Davis, PhD (ABD) Sociology</a:t>
            </a:r>
          </a:p>
          <a:p>
            <a:r>
              <a:rPr lang="en-US" dirty="0"/>
              <a:t>U.C. Davis, M.A. Sociology</a:t>
            </a:r>
          </a:p>
          <a:p>
            <a:r>
              <a:rPr lang="en-US" dirty="0"/>
              <a:t>Stanford University, M.A. Religious Studies</a:t>
            </a:r>
          </a:p>
          <a:p>
            <a:r>
              <a:rPr lang="en-US" dirty="0"/>
              <a:t>Michigan State University, B.A. East Asian Languages and Cultures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488DFA4-5401-4C4F-B47B-ED4C0120BE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57" y="1213861"/>
            <a:ext cx="1861658" cy="19158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1F8219A-FC1F-4237-B150-6A8B2D1D4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397" y="2329080"/>
            <a:ext cx="1786394" cy="178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7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60F40E-B4D7-43BD-8D4D-EAB48BF6E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Dissertation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DFCD59-0C21-4AD7-9F0E-27482F6EF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18" y="1590261"/>
            <a:ext cx="10017928" cy="3876084"/>
          </a:xfrm>
        </p:spPr>
        <p:txBody>
          <a:bodyPr/>
          <a:lstStyle/>
          <a:p>
            <a:r>
              <a:rPr lang="en-US" dirty="0"/>
              <a:t>National Identity </a:t>
            </a:r>
          </a:p>
          <a:p>
            <a:pPr lvl="1"/>
            <a:r>
              <a:rPr lang="en-US" dirty="0"/>
              <a:t>ISSP National Identity Module 1995/2003/2013 </a:t>
            </a:r>
          </a:p>
          <a:p>
            <a:pPr lvl="1"/>
            <a:r>
              <a:rPr lang="en-US" dirty="0"/>
              <a:t>Not Religion Module</a:t>
            </a:r>
          </a:p>
          <a:p>
            <a:r>
              <a:rPr lang="en-US" dirty="0"/>
              <a:t>Religious foundations for creating a symbolic identity</a:t>
            </a:r>
          </a:p>
          <a:p>
            <a:r>
              <a:rPr lang="en-US" dirty="0"/>
              <a:t>Religion as an axis for inclusion and exclusion</a:t>
            </a:r>
          </a:p>
          <a:p>
            <a:r>
              <a:rPr lang="en-US" dirty="0"/>
              <a:t>Began in United States</a:t>
            </a:r>
          </a:p>
          <a:p>
            <a:pPr lvl="1"/>
            <a:r>
              <a:rPr lang="en-US" dirty="0"/>
              <a:t>Now contains an international comparison component</a:t>
            </a:r>
          </a:p>
          <a:p>
            <a:pPr lvl="1"/>
            <a:r>
              <a:rPr lang="en-US" dirty="0"/>
              <a:t>But how to grapple with “religion” in international comparisons?</a:t>
            </a:r>
          </a:p>
        </p:txBody>
      </p:sp>
    </p:spTree>
    <p:extLst>
      <p:ext uri="{BB962C8B-B14F-4D97-AF65-F5344CB8AC3E}">
        <p14:creationId xmlns:p14="http://schemas.microsoft.com/office/powerpoint/2010/main" val="200563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B9B06B-8612-4325-B035-43D56DE01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Dealing With Religion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621EC8-DF48-418E-BB2F-5801FB61D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26" y="1868557"/>
            <a:ext cx="9964919" cy="35977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Just don’t do use religion…</a:t>
            </a:r>
          </a:p>
          <a:p>
            <a:r>
              <a:rPr lang="en-US" dirty="0"/>
              <a:t>Objective Coding -</a:t>
            </a:r>
          </a:p>
          <a:p>
            <a:pPr lvl="1"/>
            <a:r>
              <a:rPr lang="en-US" dirty="0"/>
              <a:t>Consistent </a:t>
            </a:r>
          </a:p>
          <a:p>
            <a:pPr lvl="1"/>
            <a:r>
              <a:rPr lang="en-US" dirty="0"/>
              <a:t>Analogy: Using an absolute value for R’s income, across two </a:t>
            </a:r>
            <a:r>
              <a:rPr lang="en-US" dirty="0" smtClean="0"/>
              <a:t>locations</a:t>
            </a:r>
            <a:endParaRPr lang="en-US" dirty="0"/>
          </a:p>
          <a:p>
            <a:pPr lvl="1"/>
            <a:r>
              <a:rPr lang="en-US" dirty="0"/>
              <a:t>Example: </a:t>
            </a:r>
            <a:r>
              <a:rPr lang="en-US" dirty="0" err="1"/>
              <a:t>Reltrad</a:t>
            </a:r>
            <a:r>
              <a:rPr lang="en-US" dirty="0"/>
              <a:t>; or </a:t>
            </a:r>
            <a:r>
              <a:rPr lang="en-US" dirty="0" smtClean="0"/>
              <a:t>design an alternative</a:t>
            </a:r>
            <a:endParaRPr lang="en-US" dirty="0"/>
          </a:p>
          <a:p>
            <a:r>
              <a:rPr lang="en-US" dirty="0"/>
              <a:t>Relative Coding –</a:t>
            </a:r>
          </a:p>
          <a:p>
            <a:pPr lvl="1"/>
            <a:r>
              <a:rPr lang="en-US" dirty="0"/>
              <a:t>Changes based on the context </a:t>
            </a:r>
          </a:p>
          <a:p>
            <a:pPr lvl="1"/>
            <a:r>
              <a:rPr lang="en-US" dirty="0"/>
              <a:t>Analogy: Using percentiles to determine R’s relative position within economy, respective to R’s location</a:t>
            </a:r>
          </a:p>
        </p:txBody>
      </p:sp>
    </p:spTree>
    <p:extLst>
      <p:ext uri="{BB962C8B-B14F-4D97-AF65-F5344CB8AC3E}">
        <p14:creationId xmlns:p14="http://schemas.microsoft.com/office/powerpoint/2010/main" val="164080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6680CB-C67E-4AC8-984C-F52E663AF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344" y="820159"/>
            <a:ext cx="9603275" cy="1049235"/>
          </a:xfrm>
        </p:spPr>
        <p:txBody>
          <a:bodyPr/>
          <a:lstStyle/>
          <a:p>
            <a:r>
              <a:rPr lang="en-US" dirty="0"/>
              <a:t>Relative Measure for Religious </a:t>
            </a:r>
            <a:r>
              <a:rPr lang="en-US" dirty="0" smtClean="0"/>
              <a:t>Affiliation: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>
                <a:solidFill>
                  <a:srgbClr val="0070C0"/>
                </a:solidFill>
              </a:rPr>
              <a:t>Dominant In-Group </a:t>
            </a:r>
            <a:r>
              <a:rPr lang="en-US" sz="2800" dirty="0"/>
              <a:t>vs </a:t>
            </a:r>
            <a:r>
              <a:rPr lang="en-US" sz="2800" dirty="0">
                <a:solidFill>
                  <a:srgbClr val="00B050"/>
                </a:solidFill>
              </a:rPr>
              <a:t>Minority Out-Group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75D2DF8D-0FB7-40BA-A500-41ED3A4294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25478"/>
              </p:ext>
            </p:extLst>
          </p:nvPr>
        </p:nvGraphicFramePr>
        <p:xfrm>
          <a:off x="7110944" y="1869394"/>
          <a:ext cx="4749623" cy="4236825"/>
        </p:xfrm>
        <a:graphic>
          <a:graphicData uri="http://schemas.openxmlformats.org/drawingml/2006/table">
            <a:tbl>
              <a:tblPr/>
              <a:tblGrid>
                <a:gridCol w="1035174">
                  <a:extLst>
                    <a:ext uri="{9D8B030D-6E8A-4147-A177-3AD203B41FA5}">
                      <a16:colId xmlns="" xmlns:a16="http://schemas.microsoft.com/office/drawing/2014/main" val="811685140"/>
                    </a:ext>
                  </a:extLst>
                </a:gridCol>
                <a:gridCol w="882943">
                  <a:extLst>
                    <a:ext uri="{9D8B030D-6E8A-4147-A177-3AD203B41FA5}">
                      <a16:colId xmlns="" xmlns:a16="http://schemas.microsoft.com/office/drawing/2014/main" val="306872150"/>
                    </a:ext>
                  </a:extLst>
                </a:gridCol>
                <a:gridCol w="685042">
                  <a:extLst>
                    <a:ext uri="{9D8B030D-6E8A-4147-A177-3AD203B41FA5}">
                      <a16:colId xmlns="" xmlns:a16="http://schemas.microsoft.com/office/drawing/2014/main" val="2760437848"/>
                    </a:ext>
                  </a:extLst>
                </a:gridCol>
                <a:gridCol w="730711">
                  <a:extLst>
                    <a:ext uri="{9D8B030D-6E8A-4147-A177-3AD203B41FA5}">
                      <a16:colId xmlns="" xmlns:a16="http://schemas.microsoft.com/office/drawing/2014/main" val="2833939201"/>
                    </a:ext>
                  </a:extLst>
                </a:gridCol>
                <a:gridCol w="213124">
                  <a:extLst>
                    <a:ext uri="{9D8B030D-6E8A-4147-A177-3AD203B41FA5}">
                      <a16:colId xmlns="" xmlns:a16="http://schemas.microsoft.com/office/drawing/2014/main" val="1809375435"/>
                    </a:ext>
                  </a:extLst>
                </a:gridCol>
                <a:gridCol w="1202629">
                  <a:extLst>
                    <a:ext uri="{9D8B030D-6E8A-4147-A177-3AD203B41FA5}">
                      <a16:colId xmlns="" xmlns:a16="http://schemas.microsoft.com/office/drawing/2014/main" val="2495178766"/>
                    </a:ext>
                  </a:extLst>
                </a:gridCol>
              </a:tblGrid>
              <a:tr h="249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Dominant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Minority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94755990"/>
                  </a:ext>
                </a:extLst>
              </a:tr>
              <a:tr h="249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absolute value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4792415"/>
                  </a:ext>
                </a:extLst>
              </a:tr>
              <a:tr h="249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row percentage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38873203"/>
                  </a:ext>
                </a:extLst>
              </a:tr>
              <a:tr h="249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Ireland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14810091"/>
                  </a:ext>
                </a:extLst>
              </a:tr>
              <a:tr h="249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07332835"/>
                  </a:ext>
                </a:extLst>
              </a:tr>
              <a:tr h="249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Japan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43879014"/>
                  </a:ext>
                </a:extLst>
              </a:tr>
              <a:tr h="249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00870057"/>
                  </a:ext>
                </a:extLst>
              </a:tr>
              <a:tr h="249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Norway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6919590"/>
                  </a:ext>
                </a:extLst>
              </a:tr>
              <a:tr h="249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12220446"/>
                  </a:ext>
                </a:extLst>
              </a:tr>
              <a:tr h="249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24367913"/>
                  </a:ext>
                </a:extLst>
              </a:tr>
              <a:tr h="249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35345705"/>
                  </a:ext>
                </a:extLst>
              </a:tr>
              <a:tr h="249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Sweden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73282894"/>
                  </a:ext>
                </a:extLst>
              </a:tr>
              <a:tr h="249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29094929"/>
                  </a:ext>
                </a:extLst>
              </a:tr>
              <a:tr h="249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79623242"/>
                  </a:ext>
                </a:extLst>
              </a:tr>
              <a:tr h="249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35598742"/>
                  </a:ext>
                </a:extLst>
              </a:tr>
              <a:tr h="249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21701491"/>
                  </a:ext>
                </a:extLst>
              </a:tr>
              <a:tr h="249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4706997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9540F4E-7C37-42F6-9CB5-77FBA40B21AB}"/>
              </a:ext>
            </a:extLst>
          </p:cNvPr>
          <p:cNvSpPr txBox="1"/>
          <p:nvPr/>
        </p:nvSpPr>
        <p:spPr>
          <a:xfrm>
            <a:off x="612559" y="2015231"/>
            <a:ext cx="62765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nation in the survey adapted the module to their own context. Namely, regarding: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”to be a true [nationality]”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“to speak [language]”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“to be [religion]”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used the religion named in each survey as the “Dominant Religion” for that nation. Then recoded respondents’ religious affiliation as a dummy variable for “In Dominant Religion: Yes or No”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71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6680CB-C67E-4AC8-984C-F52E663AF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344" y="820159"/>
            <a:ext cx="9603275" cy="1049235"/>
          </a:xfrm>
        </p:spPr>
        <p:txBody>
          <a:bodyPr/>
          <a:lstStyle/>
          <a:p>
            <a:r>
              <a:rPr lang="en-US" dirty="0"/>
              <a:t>Relative Measure for Religious </a:t>
            </a:r>
            <a:r>
              <a:rPr lang="en-US" dirty="0" smtClean="0"/>
              <a:t>Affiliation: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>
                <a:solidFill>
                  <a:srgbClr val="0070C0"/>
                </a:solidFill>
              </a:rPr>
              <a:t>Dominant In-Group</a:t>
            </a:r>
            <a:r>
              <a:rPr lang="en-US" sz="2800" dirty="0"/>
              <a:t> vs </a:t>
            </a:r>
            <a:r>
              <a:rPr lang="en-US" sz="2800" dirty="0">
                <a:solidFill>
                  <a:srgbClr val="00B050"/>
                </a:solidFill>
              </a:rPr>
              <a:t>Minority Out-Group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75D2DF8D-0FB7-40BA-A500-41ED3A4294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2498118"/>
              </p:ext>
            </p:extLst>
          </p:nvPr>
        </p:nvGraphicFramePr>
        <p:xfrm>
          <a:off x="7110944" y="1869394"/>
          <a:ext cx="4749623" cy="4236825"/>
        </p:xfrm>
        <a:graphic>
          <a:graphicData uri="http://schemas.openxmlformats.org/drawingml/2006/table">
            <a:tbl>
              <a:tblPr/>
              <a:tblGrid>
                <a:gridCol w="1035174">
                  <a:extLst>
                    <a:ext uri="{9D8B030D-6E8A-4147-A177-3AD203B41FA5}">
                      <a16:colId xmlns="" xmlns:a16="http://schemas.microsoft.com/office/drawing/2014/main" val="811685140"/>
                    </a:ext>
                  </a:extLst>
                </a:gridCol>
                <a:gridCol w="882943">
                  <a:extLst>
                    <a:ext uri="{9D8B030D-6E8A-4147-A177-3AD203B41FA5}">
                      <a16:colId xmlns="" xmlns:a16="http://schemas.microsoft.com/office/drawing/2014/main" val="306872150"/>
                    </a:ext>
                  </a:extLst>
                </a:gridCol>
                <a:gridCol w="685042">
                  <a:extLst>
                    <a:ext uri="{9D8B030D-6E8A-4147-A177-3AD203B41FA5}">
                      <a16:colId xmlns="" xmlns:a16="http://schemas.microsoft.com/office/drawing/2014/main" val="2760437848"/>
                    </a:ext>
                  </a:extLst>
                </a:gridCol>
                <a:gridCol w="730711">
                  <a:extLst>
                    <a:ext uri="{9D8B030D-6E8A-4147-A177-3AD203B41FA5}">
                      <a16:colId xmlns="" xmlns:a16="http://schemas.microsoft.com/office/drawing/2014/main" val="2833939201"/>
                    </a:ext>
                  </a:extLst>
                </a:gridCol>
                <a:gridCol w="213124">
                  <a:extLst>
                    <a:ext uri="{9D8B030D-6E8A-4147-A177-3AD203B41FA5}">
                      <a16:colId xmlns="" xmlns:a16="http://schemas.microsoft.com/office/drawing/2014/main" val="1809375435"/>
                    </a:ext>
                  </a:extLst>
                </a:gridCol>
                <a:gridCol w="1202629">
                  <a:extLst>
                    <a:ext uri="{9D8B030D-6E8A-4147-A177-3AD203B41FA5}">
                      <a16:colId xmlns="" xmlns:a16="http://schemas.microsoft.com/office/drawing/2014/main" val="2495178766"/>
                    </a:ext>
                  </a:extLst>
                </a:gridCol>
              </a:tblGrid>
              <a:tr h="249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Dominant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Minority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94755990"/>
                  </a:ext>
                </a:extLst>
              </a:tr>
              <a:tr h="249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absolute value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4792415"/>
                  </a:ext>
                </a:extLst>
              </a:tr>
              <a:tr h="249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65.21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row percentage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38873203"/>
                  </a:ext>
                </a:extLst>
              </a:tr>
              <a:tr h="249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Ireland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14810091"/>
                  </a:ext>
                </a:extLst>
              </a:tr>
              <a:tr h="249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88.86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07332835"/>
                  </a:ext>
                </a:extLst>
              </a:tr>
              <a:tr h="249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Japan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43879014"/>
                  </a:ext>
                </a:extLst>
              </a:tr>
              <a:tr h="249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58.29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00870057"/>
                  </a:ext>
                </a:extLst>
              </a:tr>
              <a:tr h="249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Norway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6919590"/>
                  </a:ext>
                </a:extLst>
              </a:tr>
              <a:tr h="249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84.18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12220446"/>
                  </a:ext>
                </a:extLst>
              </a:tr>
              <a:tr h="249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24367913"/>
                  </a:ext>
                </a:extLst>
              </a:tr>
              <a:tr h="249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86.04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35345705"/>
                  </a:ext>
                </a:extLst>
              </a:tr>
              <a:tr h="249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Sweden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73282894"/>
                  </a:ext>
                </a:extLst>
              </a:tr>
              <a:tr h="249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73.39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29094929"/>
                  </a:ext>
                </a:extLst>
              </a:tr>
              <a:tr h="249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79623242"/>
                  </a:ext>
                </a:extLst>
              </a:tr>
              <a:tr h="249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80.89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35598742"/>
                  </a:ext>
                </a:extLst>
              </a:tr>
              <a:tr h="249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21701491"/>
                  </a:ext>
                </a:extLst>
              </a:tr>
              <a:tr h="249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74.65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4706997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F0F4068-0391-4B41-B023-910F231C68A9}"/>
              </a:ext>
            </a:extLst>
          </p:cNvPr>
          <p:cNvSpPr txBox="1"/>
          <p:nvPr/>
        </p:nvSpPr>
        <p:spPr>
          <a:xfrm>
            <a:off x="612559" y="2015231"/>
            <a:ext cx="62765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nation in the survey adapted the module to their own context. Namely, regarding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”to be a true [nationality]”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“to speak [language]”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“to be [religion]”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used the religion named in each survey as the “Dominant Religion” for that nation. Then recoded respondents’ religious affiliation as a dummy variable for “In Dominant Religion: Yes or No”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65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7D38036-BF29-4614-A691-471C13834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0" y="1112019"/>
            <a:ext cx="5807261" cy="4223462"/>
          </a:xfrm>
          <a:prstGeom prst="rect">
            <a:avLst/>
          </a:prstGeom>
        </p:spPr>
      </p:pic>
      <p:pic>
        <p:nvPicPr>
          <p:cNvPr id="3" name="Content Placeholder 4">
            <a:extLst>
              <a:ext uri="{FF2B5EF4-FFF2-40B4-BE49-F238E27FC236}">
                <a16:creationId xmlns="" xmlns:a16="http://schemas.microsoft.com/office/drawing/2014/main" id="{CA01A7A4-6F85-4AF0-B823-A578CED7A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505" y="179863"/>
            <a:ext cx="4092604" cy="29764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06C4226-2B11-4BE3-90FF-9F8817F6FD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505" y="3156303"/>
            <a:ext cx="4092604" cy="297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2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7D38036-BF29-4614-A691-471C13834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0" y="1112019"/>
            <a:ext cx="5807261" cy="42234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1844CCD-0BFB-404A-96E9-8DE0CC5D7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152" y="1127759"/>
            <a:ext cx="5785616" cy="420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2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Evident Challenges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5838" y="1562471"/>
            <a:ext cx="10378438" cy="392163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Localized Distributions of Religious Affiliation</a:t>
            </a:r>
          </a:p>
          <a:p>
            <a:pPr lvl="1"/>
            <a:r>
              <a:rPr lang="en-US" dirty="0"/>
              <a:t>Many countries have a dominant religion and minority </a:t>
            </a:r>
            <a:r>
              <a:rPr lang="en-US" dirty="0" smtClean="0"/>
              <a:t>religions</a:t>
            </a:r>
            <a:endParaRPr lang="en-US" dirty="0"/>
          </a:p>
          <a:p>
            <a:pPr lvl="1"/>
            <a:r>
              <a:rPr lang="en-US" dirty="0"/>
              <a:t>Japan does not fit this model; in the survey </a:t>
            </a:r>
            <a:r>
              <a:rPr lang="en-US" dirty="0" smtClean="0"/>
              <a:t>data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It is more common in Japan for individuals to have multiple-affiliation </a:t>
            </a:r>
          </a:p>
          <a:p>
            <a:pPr lvl="2"/>
            <a:r>
              <a:rPr lang="en-US" dirty="0"/>
              <a:t>Difference between “belief” and “practice”</a:t>
            </a:r>
          </a:p>
          <a:p>
            <a:pPr lvl="2"/>
            <a:r>
              <a:rPr lang="en-US" dirty="0"/>
              <a:t>More complex landscape</a:t>
            </a:r>
          </a:p>
          <a:p>
            <a:r>
              <a:rPr lang="en-US" dirty="0"/>
              <a:t>Views on “Importance of Religion”</a:t>
            </a:r>
          </a:p>
          <a:p>
            <a:pPr lvl="1"/>
            <a:r>
              <a:rPr lang="en-US" dirty="0"/>
              <a:t>Japan bucks the In-Group/Out-Group trend seen in many other countries</a:t>
            </a:r>
          </a:p>
          <a:p>
            <a:pPr lvl="1"/>
            <a:r>
              <a:rPr lang="en-US" dirty="0"/>
              <a:t>The nature of the question changes when religious affiliations are not exclusive</a:t>
            </a:r>
          </a:p>
          <a:p>
            <a:r>
              <a:rPr lang="en-US" dirty="0"/>
              <a:t>Identity, Behavior, and Belief are related but also diverge</a:t>
            </a:r>
          </a:p>
          <a:p>
            <a:pPr lvl="1"/>
            <a:r>
              <a:rPr lang="en-US" dirty="0"/>
              <a:t>Very hard to create buckets for individuals when they sit at the intersection of many buckets</a:t>
            </a:r>
          </a:p>
          <a:p>
            <a:r>
              <a:rPr lang="en-US" dirty="0"/>
              <a:t>I study religion, but I cannot be a specialist of every 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4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524</TotalTime>
  <Words>655</Words>
  <Application>Microsoft Office PowerPoint</Application>
  <PresentationFormat>Custom</PresentationFormat>
  <Paragraphs>209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Gallery</vt:lpstr>
      <vt:lpstr>There’s No Place Like Japan:</vt:lpstr>
      <vt:lpstr>About Me</vt:lpstr>
      <vt:lpstr>Dissertation Research</vt:lpstr>
      <vt:lpstr>Options For Dealing With Religion</vt:lpstr>
      <vt:lpstr>Relative Measure for Religious Affiliation: Dominant In-Group vs Minority Out-Group</vt:lpstr>
      <vt:lpstr>Relative Measure for Religious Affiliation: Dominant In-Group vs Minority Out-Group</vt:lpstr>
      <vt:lpstr>PowerPoint Presentation</vt:lpstr>
      <vt:lpstr>PowerPoint Presentation</vt:lpstr>
      <vt:lpstr>Evident Challenges </vt:lpstr>
      <vt:lpstr>Potential Solutions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There’s No Place Like Japan:</dc:title>
  <dc:creator>Blue</dc:creator>
  <cp:lastModifiedBy>Clara Huergo</cp:lastModifiedBy>
  <cp:revision>37</cp:revision>
  <dcterms:created xsi:type="dcterms:W3CDTF">2017-08-18T18:51:22Z</dcterms:created>
  <dcterms:modified xsi:type="dcterms:W3CDTF">2017-10-10T15:19:28Z</dcterms:modified>
</cp:coreProperties>
</file>