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349" r:id="rId4"/>
    <p:sldId id="314" r:id="rId5"/>
    <p:sldId id="317" r:id="rId6"/>
    <p:sldId id="319" r:id="rId7"/>
    <p:sldId id="350" r:id="rId8"/>
    <p:sldId id="321" r:id="rId9"/>
    <p:sldId id="323" r:id="rId10"/>
    <p:sldId id="324" r:id="rId11"/>
    <p:sldId id="325" r:id="rId12"/>
    <p:sldId id="329" r:id="rId13"/>
    <p:sldId id="333" r:id="rId14"/>
    <p:sldId id="334" r:id="rId15"/>
    <p:sldId id="351" r:id="rId16"/>
    <p:sldId id="348" r:id="rId17"/>
    <p:sldId id="342" r:id="rId18"/>
    <p:sldId id="338" r:id="rId19"/>
    <p:sldId id="31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9786"/>
    <a:srgbClr val="387668"/>
    <a:srgbClr val="47978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633" autoAdjust="0"/>
  </p:normalViewPr>
  <p:slideViewPr>
    <p:cSldViewPr>
      <p:cViewPr>
        <p:scale>
          <a:sx n="85" d="100"/>
          <a:sy n="85" d="100"/>
        </p:scale>
        <p:origin x="-62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19" d="100"/>
          <a:sy n="119" d="100"/>
        </p:scale>
        <p:origin x="-2928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s\Home$\wwang\Desktop\Chart%20for%20PPTxlsx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s\Home$\wwang\Desktop\Chart%20for%20PPTxlsx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s\Home$\wwang\Desktop\Chart%20for%20PPTxlsx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Files\Home$\wwang\Desktop\Chart%20for%20PPTxlsx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PewResearch.net\Shared\Hispanic\RESEARCH%20PROJECTS\2013%20-%20Voter%20Turnout%202012\Char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s\Home$\wwang\Desktop\Chart%20for%20PPTxlsx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s\Home$\wwang\Desktop\Chart%20for%20PPTxlsx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Files\Home$\wwang\Desktop\Chart%20for%20PPTxlsx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PewResearch.net\Shared\Common\2012%20Immigrant%20Generations\_REPORT\Charts%20and%20data\RM%20chapter%20intergroup%20workbook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\\PewResearch.net\Shared\Social%20Trends\2011-10%20Intermarriages%20II\Interracial%20marriages%20chart%20-ACS%20.xlsx" TargetMode="External"/><Relationship Id="rId1" Type="http://schemas.openxmlformats.org/officeDocument/2006/relationships/themeOverride" Target="../theme/themeOverride1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PewResearch.net\Shared\Social%20Trends\2012-02%20Intermarriages%20II\Charts\Interracial%20marriages%20chart%20-ACS%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3"/>
  <c:chart>
    <c:plotArea>
      <c:layout>
        <c:manualLayout>
          <c:layoutTarget val="inner"/>
          <c:xMode val="edge"/>
          <c:yMode val="edge"/>
          <c:x val="0.30329487502586805"/>
          <c:y val="0.1908454503003077"/>
          <c:w val="0.66638495088625549"/>
          <c:h val="0.79388728312053913"/>
        </c:manualLayout>
      </c:layout>
      <c:barChart>
        <c:barDir val="bar"/>
        <c:grouping val="clustered"/>
        <c:ser>
          <c:idx val="2"/>
          <c:order val="0"/>
          <c:tx>
            <c:strRef>
              <c:f>'Vote for Obama '!$D$3</c:f>
              <c:strCache>
                <c:ptCount val="1"/>
                <c:pt idx="0">
                  <c:v>Obama</c:v>
                </c:pt>
              </c:strCache>
            </c:strRef>
          </c:tx>
          <c:spPr>
            <a:solidFill>
              <a:schemeClr val="accent1"/>
            </a:solidFill>
          </c:spPr>
          <c:dLbls>
            <c:numFmt formatCode="0;0" sourceLinked="0"/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Val val="1"/>
          </c:dLbls>
          <c:cat>
            <c:strRef>
              <c:f>'Vote for Obama '!$C$4:$C$7</c:f>
              <c:strCache>
                <c:ptCount val="4"/>
                <c:pt idx="0">
                  <c:v>Black</c:v>
                </c:pt>
                <c:pt idx="1">
                  <c:v>Asian</c:v>
                </c:pt>
                <c:pt idx="2">
                  <c:v>Hispanic</c:v>
                </c:pt>
                <c:pt idx="3">
                  <c:v>White</c:v>
                </c:pt>
              </c:strCache>
            </c:strRef>
          </c:cat>
          <c:val>
            <c:numRef>
              <c:f>'Vote for Obama '!$D$4:$D$7</c:f>
              <c:numCache>
                <c:formatCode>0</c:formatCode>
                <c:ptCount val="4"/>
                <c:pt idx="0">
                  <c:v>-93</c:v>
                </c:pt>
                <c:pt idx="1">
                  <c:v>-73</c:v>
                </c:pt>
                <c:pt idx="2">
                  <c:v>-71</c:v>
                </c:pt>
                <c:pt idx="3">
                  <c:v>-39</c:v>
                </c:pt>
              </c:numCache>
            </c:numRef>
          </c:val>
        </c:ser>
        <c:ser>
          <c:idx val="0"/>
          <c:order val="1"/>
          <c:tx>
            <c:strRef>
              <c:f>'Vote for Obama '!$E$3</c:f>
              <c:strCache>
                <c:ptCount val="1"/>
                <c:pt idx="0">
                  <c:v>Romney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-1.1800087489063878E-3"/>
                  <c:y val="9.4342098747090663E-3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600">
                    <a:solidFill>
                      <a:sysClr val="windowText" lastClr="000000"/>
                    </a:solidFill>
                  </a:defRPr>
                </a:pPr>
                <a:endParaRPr lang="en-US"/>
              </a:p>
            </c:txPr>
            <c:dLblPos val="ctr"/>
            <c:showVal val="1"/>
          </c:dLbls>
          <c:cat>
            <c:strRef>
              <c:f>'Vote for Obama '!$C$4:$C$7</c:f>
              <c:strCache>
                <c:ptCount val="4"/>
                <c:pt idx="0">
                  <c:v>Black</c:v>
                </c:pt>
                <c:pt idx="1">
                  <c:v>Asian</c:v>
                </c:pt>
                <c:pt idx="2">
                  <c:v>Hispanic</c:v>
                </c:pt>
                <c:pt idx="3">
                  <c:v>White</c:v>
                </c:pt>
              </c:strCache>
            </c:strRef>
          </c:cat>
          <c:val>
            <c:numRef>
              <c:f>'Vote for Obama '!$E$4:$E$7</c:f>
              <c:numCache>
                <c:formatCode>0</c:formatCode>
                <c:ptCount val="4"/>
                <c:pt idx="0">
                  <c:v>6</c:v>
                </c:pt>
                <c:pt idx="1">
                  <c:v>26</c:v>
                </c:pt>
                <c:pt idx="2">
                  <c:v>27</c:v>
                </c:pt>
                <c:pt idx="3">
                  <c:v>59</c:v>
                </c:pt>
              </c:numCache>
            </c:numRef>
          </c:val>
        </c:ser>
        <c:gapWidth val="30"/>
        <c:overlap val="100"/>
        <c:axId val="72347008"/>
        <c:axId val="72492160"/>
      </c:barChart>
      <c:catAx>
        <c:axId val="72347008"/>
        <c:scaling>
          <c:orientation val="maxMin"/>
        </c:scaling>
        <c:axPos val="l"/>
        <c:numFmt formatCode="General" sourceLinked="1"/>
        <c:majorTickMark val="none"/>
        <c:tickLblPos val="low"/>
        <c:spPr>
          <a:ln>
            <a:noFill/>
          </a:ln>
        </c:spPr>
        <c:txPr>
          <a:bodyPr/>
          <a:lstStyle/>
          <a:p>
            <a:pPr>
              <a:defRPr sz="1800">
                <a:latin typeface="Verdana" pitchFamily="34" charset="0"/>
              </a:defRPr>
            </a:pPr>
            <a:endParaRPr lang="en-US"/>
          </a:p>
        </c:txPr>
        <c:crossAx val="72492160"/>
        <c:crosses val="autoZero"/>
        <c:auto val="1"/>
        <c:lblAlgn val="ctr"/>
        <c:lblOffset val="300"/>
      </c:catAx>
      <c:valAx>
        <c:axId val="72492160"/>
        <c:scaling>
          <c:orientation val="minMax"/>
          <c:max val="60"/>
          <c:min val="-100"/>
        </c:scaling>
        <c:axPos val="t"/>
        <c:majorGridlines>
          <c:spPr>
            <a:ln w="6350" cap="rnd">
              <a:solidFill>
                <a:sysClr val="windowText" lastClr="000000">
                  <a:tint val="75000"/>
                  <a:shade val="95000"/>
                  <a:satMod val="105000"/>
                  <a:alpha val="0"/>
                </a:sysClr>
              </a:solidFill>
              <a:prstDash val="sysDot"/>
            </a:ln>
          </c:spPr>
        </c:majorGridlines>
        <c:numFmt formatCode="0" sourceLinked="1"/>
        <c:tickLblPos val="none"/>
        <c:spPr>
          <a:ln>
            <a:noFill/>
          </a:ln>
        </c:spPr>
        <c:crossAx val="7234700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8055555555555555"/>
          <c:y val="0"/>
          <c:w val="0.81944444444444464"/>
          <c:h val="9.5805694742702771E-2"/>
        </c:manualLayout>
      </c:layout>
      <c:spPr>
        <a:noFill/>
        <a:ln>
          <a:noFill/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</c:chart>
  <c:spPr>
    <a:noFill/>
    <a:ln>
      <a:noFill/>
    </a:ln>
  </c:sp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9512227396527038"/>
          <c:y val="0.19000139161175497"/>
          <c:w val="0.75880884319827635"/>
          <c:h val="0.74500545658293527"/>
        </c:manualLayout>
      </c:layout>
      <c:barChart>
        <c:barDir val="bar"/>
        <c:grouping val="stacked"/>
        <c:ser>
          <c:idx val="0"/>
          <c:order val="0"/>
          <c:tx>
            <c:strRef>
              <c:f>'OVERVIEW 8--Obama black-mixed'!$I$6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rgbClr val="008080"/>
            </a:solidFill>
            <a:ln w="12700">
              <a:noFill/>
              <a:prstDash val="solid"/>
            </a:ln>
          </c:spPr>
          <c:dLbls>
            <c:numFmt formatCode="0;[White]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0" i="0" u="none" strike="noStrike" baseline="0">
                    <a:solidFill>
                      <a:srgbClr val="FFFFFF"/>
                    </a:solidFill>
                    <a:latin typeface="+mn-lt"/>
                    <a:ea typeface="Trebuchet MS"/>
                    <a:cs typeface="Trebuchet MS"/>
                  </a:defRPr>
                </a:pPr>
                <a:endParaRPr lang="en-US"/>
              </a:p>
            </c:txPr>
            <c:dLblPos val="ctr"/>
            <c:showVal val="1"/>
          </c:dLbls>
          <c:cat>
            <c:strRef>
              <c:f>'OVERVIEW 8--Obama black-mixed'!$H$7:$H$8</c:f>
              <c:strCache>
                <c:ptCount val="2"/>
                <c:pt idx="0">
                  <c:v>White</c:v>
                </c:pt>
                <c:pt idx="1">
                  <c:v>Black</c:v>
                </c:pt>
              </c:strCache>
            </c:strRef>
          </c:cat>
          <c:val>
            <c:numRef>
              <c:f>'OVERVIEW 8--Obama black-mixed'!$I$7:$I$8</c:f>
              <c:numCache>
                <c:formatCode>General</c:formatCode>
                <c:ptCount val="2"/>
                <c:pt idx="0">
                  <c:v>-24</c:v>
                </c:pt>
                <c:pt idx="1">
                  <c:v>-55</c:v>
                </c:pt>
              </c:numCache>
            </c:numRef>
          </c:val>
        </c:ser>
        <c:ser>
          <c:idx val="3"/>
          <c:order val="1"/>
          <c:tx>
            <c:strRef>
              <c:f>'OVERVIEW 8--Obama black-mixed'!$J$6</c:f>
              <c:strCache>
                <c:ptCount val="1"/>
                <c:pt idx="0">
                  <c:v>Mixed race</c:v>
                </c:pt>
              </c:strCache>
            </c:strRef>
          </c:tx>
          <c:spPr>
            <a:solidFill>
              <a:srgbClr val="B0CEBD"/>
            </a:solidFill>
            <a:ln w="12700">
              <a:noFill/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+mn-lt"/>
                    <a:ea typeface="Trebuchet MS"/>
                    <a:cs typeface="Trebuchet MS"/>
                  </a:defRPr>
                </a:pPr>
                <a:endParaRPr lang="en-US"/>
              </a:p>
            </c:txPr>
            <c:dLblPos val="inEnd"/>
            <c:showVal val="1"/>
          </c:dLbls>
          <c:cat>
            <c:strRef>
              <c:f>'OVERVIEW 8--Obama black-mixed'!$H$7:$H$8</c:f>
              <c:strCache>
                <c:ptCount val="2"/>
                <c:pt idx="0">
                  <c:v>White</c:v>
                </c:pt>
                <c:pt idx="1">
                  <c:v>Black</c:v>
                </c:pt>
              </c:strCache>
            </c:strRef>
          </c:cat>
          <c:val>
            <c:numRef>
              <c:f>'OVERVIEW 8--Obama black-mixed'!$J$7:$J$8</c:f>
              <c:numCache>
                <c:formatCode>General</c:formatCode>
                <c:ptCount val="2"/>
                <c:pt idx="0">
                  <c:v>53</c:v>
                </c:pt>
                <c:pt idx="1">
                  <c:v>34</c:v>
                </c:pt>
              </c:numCache>
            </c:numRef>
          </c:val>
        </c:ser>
        <c:dLbls>
          <c:showVal val="1"/>
        </c:dLbls>
        <c:gapWidth val="20"/>
        <c:overlap val="100"/>
        <c:axId val="75507968"/>
        <c:axId val="75550720"/>
      </c:barChart>
      <c:catAx>
        <c:axId val="75507968"/>
        <c:scaling>
          <c:orientation val="maxMin"/>
        </c:scaling>
        <c:axPos val="l"/>
        <c:numFmt formatCode="General" sourceLinked="1"/>
        <c:majorTickMark val="none"/>
        <c:tickLblPos val="low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+mn-lt"/>
                <a:ea typeface="Trebuchet MS"/>
                <a:cs typeface="Trebuchet MS"/>
              </a:defRPr>
            </a:pPr>
            <a:endParaRPr lang="en-US"/>
          </a:p>
        </c:txPr>
        <c:crossAx val="75550720"/>
        <c:crosses val="autoZero"/>
        <c:auto val="1"/>
        <c:lblAlgn val="ctr"/>
        <c:lblOffset val="0"/>
        <c:tickLblSkip val="1"/>
        <c:tickMarkSkip val="1"/>
      </c:catAx>
      <c:valAx>
        <c:axId val="75550720"/>
        <c:scaling>
          <c:orientation val="minMax"/>
          <c:max val="70"/>
          <c:min val="-65"/>
        </c:scaling>
        <c:axPos val="b"/>
        <c:numFmt formatCode="General" sourceLinked="1"/>
        <c:majorTickMark val="none"/>
        <c:tickLblPos val="none"/>
        <c:spPr>
          <a:ln w="9525">
            <a:noFill/>
          </a:ln>
        </c:spPr>
        <c:crossAx val="75507968"/>
        <c:crosses val="max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t"/>
      <c:layout>
        <c:manualLayout>
          <c:xMode val="edge"/>
          <c:yMode val="edge"/>
          <c:x val="0.27371318986794946"/>
          <c:y val="3.5000256349533812E-2"/>
          <c:w val="0.71002827470695629"/>
          <c:h val="0.12000087891268751"/>
        </c:manualLayout>
      </c:layout>
      <c:spPr>
        <a:noFill/>
        <a:ln w="25400">
          <a:noFill/>
        </a:ln>
      </c:spPr>
      <c:txPr>
        <a:bodyPr/>
        <a:lstStyle/>
        <a:p>
          <a:pPr>
            <a:defRPr sz="1600" b="0" i="0" u="none" strike="noStrike" baseline="0">
              <a:solidFill>
                <a:srgbClr val="000000"/>
              </a:solidFill>
              <a:latin typeface="+mn-lt"/>
              <a:ea typeface="Trebuchet MS"/>
              <a:cs typeface="Trebuchet MS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Trebuchet MS"/>
          <a:ea typeface="Trebuchet MS"/>
          <a:cs typeface="Trebuchet MS"/>
        </a:defRPr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32327127713686987"/>
          <c:y val="0.28217248084824137"/>
          <c:w val="0.66639289880431662"/>
          <c:h val="0.6974470116836432"/>
        </c:manualLayout>
      </c:layout>
      <c:barChart>
        <c:barDir val="bar"/>
        <c:grouping val="stacked"/>
        <c:ser>
          <c:idx val="0"/>
          <c:order val="0"/>
          <c:tx>
            <c:strRef>
              <c:f>Term!$C$22</c:f>
              <c:strCache>
                <c:ptCount val="1"/>
                <c:pt idx="0">
                  <c:v>By country of origin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Verdana" pitchFamily="34" charset="0"/>
                  </a:defRPr>
                </a:pPr>
                <a:endParaRPr lang="en-US"/>
              </a:p>
            </c:txPr>
            <c:dLblPos val="inEnd"/>
            <c:showVal val="1"/>
          </c:dLbls>
          <c:cat>
            <c:strRef>
              <c:f>Term!$B$23:$B$25</c:f>
              <c:strCache>
                <c:ptCount val="3"/>
                <c:pt idx="0">
                  <c:v>Hispanics</c:v>
                </c:pt>
                <c:pt idx="2">
                  <c:v>Asian Americans</c:v>
                </c:pt>
              </c:strCache>
            </c:strRef>
          </c:cat>
          <c:val>
            <c:numRef>
              <c:f>Term!$C$23:$C$25</c:f>
              <c:numCache>
                <c:formatCode>General</c:formatCode>
                <c:ptCount val="3"/>
                <c:pt idx="0" formatCode="0">
                  <c:v>51</c:v>
                </c:pt>
                <c:pt idx="2" formatCode="0">
                  <c:v>62</c:v>
                </c:pt>
              </c:numCache>
            </c:numRef>
          </c:val>
        </c:ser>
        <c:ser>
          <c:idx val="1"/>
          <c:order val="1"/>
          <c:tx>
            <c:strRef>
              <c:f>Term!$D$22</c:f>
              <c:strCache>
                <c:ptCount val="1"/>
                <c:pt idx="0">
                  <c:v>By race or ethnicity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dLbls>
            <c:txPr>
              <a:bodyPr/>
              <a:lstStyle/>
              <a:p>
                <a:pPr>
                  <a:defRPr sz="1600">
                    <a:solidFill>
                      <a:sysClr val="windowText" lastClr="000000"/>
                    </a:solidFill>
                  </a:defRPr>
                </a:pPr>
                <a:endParaRPr lang="en-US"/>
              </a:p>
            </c:txPr>
            <c:dLblPos val="inEnd"/>
            <c:showVal val="1"/>
          </c:dLbls>
          <c:cat>
            <c:strRef>
              <c:f>Term!$B$23:$B$25</c:f>
              <c:strCache>
                <c:ptCount val="3"/>
                <c:pt idx="0">
                  <c:v>Hispanics</c:v>
                </c:pt>
                <c:pt idx="2">
                  <c:v>Asian Americans</c:v>
                </c:pt>
              </c:strCache>
            </c:strRef>
          </c:cat>
          <c:val>
            <c:numRef>
              <c:f>Term!$D$23:$D$25</c:f>
              <c:numCache>
                <c:formatCode>General</c:formatCode>
                <c:ptCount val="3"/>
                <c:pt idx="0" formatCode="0">
                  <c:v>24</c:v>
                </c:pt>
                <c:pt idx="2" formatCode="0">
                  <c:v>19</c:v>
                </c:pt>
              </c:numCache>
            </c:numRef>
          </c:val>
        </c:ser>
        <c:ser>
          <c:idx val="2"/>
          <c:order val="2"/>
          <c:tx>
            <c:strRef>
              <c:f>Term!$E$22</c:f>
              <c:strCache>
                <c:ptCount val="1"/>
                <c:pt idx="0">
                  <c:v>American</c:v>
                </c:pt>
              </c:strCache>
            </c:strRef>
          </c:tx>
          <c:spPr>
            <a:solidFill>
              <a:schemeClr val="accent1"/>
            </a:solidFill>
          </c:spPr>
          <c:dLbls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Term!$B$23:$B$25</c:f>
              <c:strCache>
                <c:ptCount val="3"/>
                <c:pt idx="0">
                  <c:v>Hispanics</c:v>
                </c:pt>
                <c:pt idx="2">
                  <c:v>Asian Americans</c:v>
                </c:pt>
              </c:strCache>
            </c:strRef>
          </c:cat>
          <c:val>
            <c:numRef>
              <c:f>Term!$E$23:$E$25</c:f>
              <c:numCache>
                <c:formatCode>General</c:formatCode>
                <c:ptCount val="3"/>
                <c:pt idx="0" formatCode="0">
                  <c:v>21</c:v>
                </c:pt>
                <c:pt idx="2" formatCode="0">
                  <c:v>14</c:v>
                </c:pt>
              </c:numCache>
            </c:numRef>
          </c:val>
        </c:ser>
        <c:gapWidth val="50"/>
        <c:overlap val="100"/>
        <c:axId val="75020160"/>
        <c:axId val="75021696"/>
      </c:barChart>
      <c:catAx>
        <c:axId val="75020160"/>
        <c:scaling>
          <c:orientation val="maxMin"/>
        </c:scaling>
        <c:axPos val="l"/>
        <c:numFmt formatCode="General" sourceLinked="1"/>
        <c:maj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600">
                <a:latin typeface="Verdana" pitchFamily="34" charset="0"/>
              </a:defRPr>
            </a:pPr>
            <a:endParaRPr lang="en-US"/>
          </a:p>
        </c:txPr>
        <c:crossAx val="75021696"/>
        <c:crosses val="autoZero"/>
        <c:auto val="1"/>
        <c:lblAlgn val="ctr"/>
        <c:lblOffset val="0"/>
      </c:catAx>
      <c:valAx>
        <c:axId val="75021696"/>
        <c:scaling>
          <c:orientation val="minMax"/>
          <c:max val="100"/>
          <c:min val="0"/>
        </c:scaling>
        <c:axPos val="t"/>
        <c:numFmt formatCode="0" sourceLinked="1"/>
        <c:majorTickMark val="none"/>
        <c:tickLblPos val="none"/>
        <c:spPr>
          <a:ln>
            <a:noFill/>
          </a:ln>
        </c:spPr>
        <c:crossAx val="75020160"/>
        <c:crosses val="autoZero"/>
        <c:crossBetween val="between"/>
      </c:valAx>
      <c:spPr>
        <a:noFill/>
        <a:ln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600" b="0">
                <a:latin typeface="Verdana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 b="0">
                <a:latin typeface="Verdana" pitchFamily="34" charset="0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600" b="0"/>
            </a:pPr>
            <a:endParaRPr lang="en-US"/>
          </a:p>
        </c:txPr>
      </c:legendEntry>
      <c:layout>
        <c:manualLayout>
          <c:xMode val="edge"/>
          <c:yMode val="edge"/>
          <c:x val="7.5362672689171107E-4"/>
          <c:y val="5.9080870458158292E-4"/>
          <c:w val="0.99924637327310861"/>
          <c:h val="0.19383198343747343"/>
        </c:manualLayout>
      </c:layout>
      <c:txPr>
        <a:bodyPr/>
        <a:lstStyle/>
        <a:p>
          <a:pPr>
            <a:defRPr sz="1600" b="0"/>
          </a:pPr>
          <a:endParaRPr lang="en-US"/>
        </a:p>
      </c:txPr>
    </c:legend>
    <c:plotVisOnly val="1"/>
    <c:dispBlanksAs val="gap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7.1801843155255798E-2"/>
          <c:y val="2.9691497553342112E-2"/>
          <c:w val="0.89198396793587176"/>
          <c:h val="0.83415599767586501"/>
        </c:manualLayout>
      </c:layout>
      <c:lineChart>
        <c:grouping val="standard"/>
        <c:ser>
          <c:idx val="0"/>
          <c:order val="0"/>
          <c:spPr>
            <a:ln w="38100">
              <a:solidFill>
                <a:schemeClr val="accent3"/>
              </a:solidFill>
            </a:ln>
          </c:spPr>
          <c:marker>
            <c:symbol val="none"/>
          </c:marker>
          <c:dLbls>
            <c:delete val="1"/>
          </c:dLbls>
          <c:cat>
            <c:numRef>
              <c:f>'Hispanic Vote trend'!$A$5:$A$13</c:f>
              <c:numCache>
                <c:formatCode>m/d/yyyy</c:formatCode>
                <c:ptCount val="9"/>
                <c:pt idx="0">
                  <c:v>29221</c:v>
                </c:pt>
                <c:pt idx="1">
                  <c:v>30682</c:v>
                </c:pt>
                <c:pt idx="2">
                  <c:v>32143</c:v>
                </c:pt>
                <c:pt idx="3">
                  <c:v>33604</c:v>
                </c:pt>
                <c:pt idx="4">
                  <c:v>35065</c:v>
                </c:pt>
                <c:pt idx="5">
                  <c:v>36526</c:v>
                </c:pt>
                <c:pt idx="6">
                  <c:v>37987</c:v>
                </c:pt>
                <c:pt idx="7">
                  <c:v>39448</c:v>
                </c:pt>
                <c:pt idx="8">
                  <c:v>40909</c:v>
                </c:pt>
              </c:numCache>
            </c:numRef>
          </c:cat>
          <c:val>
            <c:numRef>
              <c:f>'Hispanic Vote trend'!$B$5:$B$13</c:f>
              <c:numCache>
                <c:formatCode>General</c:formatCode>
                <c:ptCount val="9"/>
                <c:pt idx="0">
                  <c:v>1980</c:v>
                </c:pt>
                <c:pt idx="1">
                  <c:v>1984</c:v>
                </c:pt>
                <c:pt idx="2">
                  <c:v>1988</c:v>
                </c:pt>
                <c:pt idx="3">
                  <c:v>1992</c:v>
                </c:pt>
                <c:pt idx="4">
                  <c:v>1996</c:v>
                </c:pt>
                <c:pt idx="5">
                  <c:v>2000</c:v>
                </c:pt>
                <c:pt idx="6">
                  <c:v>2004</c:v>
                </c:pt>
                <c:pt idx="7">
                  <c:v>2008</c:v>
                </c:pt>
                <c:pt idx="8">
                  <c:v>2012</c:v>
                </c:pt>
              </c:numCache>
            </c:numRef>
          </c:val>
        </c:ser>
        <c:ser>
          <c:idx val="1"/>
          <c:order val="1"/>
          <c:spPr>
            <a:ln w="50800">
              <a:solidFill>
                <a:schemeClr val="accent3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8.4341591447410541E-4"/>
                  <c:y val="-4.0348706411698528E-2"/>
                </c:manualLayout>
              </c:layout>
              <c:dLblPos val="r"/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layout>
                <c:manualLayout>
                  <c:x val="-3.1676909288778005E-2"/>
                  <c:y val="4.8086667737961421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t"/>
            <c:showVal val="1"/>
          </c:dLbls>
          <c:cat>
            <c:numRef>
              <c:f>'Hispanic Vote trend'!$A$5:$A$13</c:f>
              <c:numCache>
                <c:formatCode>m/d/yyyy</c:formatCode>
                <c:ptCount val="9"/>
                <c:pt idx="0">
                  <c:v>29221</c:v>
                </c:pt>
                <c:pt idx="1">
                  <c:v>30682</c:v>
                </c:pt>
                <c:pt idx="2">
                  <c:v>32143</c:v>
                </c:pt>
                <c:pt idx="3">
                  <c:v>33604</c:v>
                </c:pt>
                <c:pt idx="4">
                  <c:v>35065</c:v>
                </c:pt>
                <c:pt idx="5">
                  <c:v>36526</c:v>
                </c:pt>
                <c:pt idx="6">
                  <c:v>37987</c:v>
                </c:pt>
                <c:pt idx="7">
                  <c:v>39448</c:v>
                </c:pt>
                <c:pt idx="8">
                  <c:v>40909</c:v>
                </c:pt>
              </c:numCache>
            </c:numRef>
          </c:cat>
          <c:val>
            <c:numRef>
              <c:f>'Hispanic Vote trend'!$C$5:$C$13</c:f>
              <c:numCache>
                <c:formatCode>General</c:formatCode>
                <c:ptCount val="9"/>
                <c:pt idx="0">
                  <c:v>59</c:v>
                </c:pt>
                <c:pt idx="1">
                  <c:v>61</c:v>
                </c:pt>
                <c:pt idx="2">
                  <c:v>69</c:v>
                </c:pt>
                <c:pt idx="3">
                  <c:v>61</c:v>
                </c:pt>
                <c:pt idx="4">
                  <c:v>72</c:v>
                </c:pt>
                <c:pt idx="5">
                  <c:v>62</c:v>
                </c:pt>
                <c:pt idx="6">
                  <c:v>58</c:v>
                </c:pt>
                <c:pt idx="7">
                  <c:v>67</c:v>
                </c:pt>
                <c:pt idx="8">
                  <c:v>71</c:v>
                </c:pt>
              </c:numCache>
            </c:numRef>
          </c:val>
        </c:ser>
        <c:ser>
          <c:idx val="2"/>
          <c:order val="2"/>
          <c:spPr>
            <a:ln w="50800">
              <a:solidFill>
                <a:schemeClr val="accent1"/>
              </a:solidFill>
            </a:ln>
          </c:spPr>
          <c:marker>
            <c:symbol val="none"/>
          </c:marker>
          <c:dLbls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numFmt formatCode="#,##0" sourceLinked="0"/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t"/>
            <c:showVal val="1"/>
          </c:dLbls>
          <c:cat>
            <c:numRef>
              <c:f>'Hispanic Vote trend'!$A$5:$A$13</c:f>
              <c:numCache>
                <c:formatCode>m/d/yyyy</c:formatCode>
                <c:ptCount val="9"/>
                <c:pt idx="0">
                  <c:v>29221</c:v>
                </c:pt>
                <c:pt idx="1">
                  <c:v>30682</c:v>
                </c:pt>
                <c:pt idx="2">
                  <c:v>32143</c:v>
                </c:pt>
                <c:pt idx="3">
                  <c:v>33604</c:v>
                </c:pt>
                <c:pt idx="4">
                  <c:v>35065</c:v>
                </c:pt>
                <c:pt idx="5">
                  <c:v>36526</c:v>
                </c:pt>
                <c:pt idx="6">
                  <c:v>37987</c:v>
                </c:pt>
                <c:pt idx="7">
                  <c:v>39448</c:v>
                </c:pt>
                <c:pt idx="8">
                  <c:v>40909</c:v>
                </c:pt>
              </c:numCache>
            </c:numRef>
          </c:cat>
          <c:val>
            <c:numRef>
              <c:f>'Hispanic Vote trend'!$D$5:$D$13</c:f>
              <c:numCache>
                <c:formatCode>General</c:formatCode>
                <c:ptCount val="9"/>
                <c:pt idx="4">
                  <c:v>43</c:v>
                </c:pt>
                <c:pt idx="5">
                  <c:v>55</c:v>
                </c:pt>
                <c:pt idx="6">
                  <c:v>56</c:v>
                </c:pt>
                <c:pt idx="7">
                  <c:v>61</c:v>
                </c:pt>
                <c:pt idx="8">
                  <c:v>73</c:v>
                </c:pt>
              </c:numCache>
            </c:numRef>
          </c:val>
        </c:ser>
        <c:dLbls>
          <c:showVal val="1"/>
        </c:dLbls>
        <c:marker val="1"/>
        <c:axId val="72534656"/>
        <c:axId val="72810880"/>
      </c:lineChart>
      <c:dateAx>
        <c:axId val="72534656"/>
        <c:scaling>
          <c:orientation val="minMax"/>
          <c:max val="41275"/>
          <c:min val="29221"/>
        </c:scaling>
        <c:axPos val="b"/>
        <c:numFmt formatCode="yyyy" sourceLinked="0"/>
        <c:tickLblPos val="nextTo"/>
        <c:crossAx val="72810880"/>
        <c:crosses val="autoZero"/>
        <c:auto val="1"/>
        <c:lblOffset val="100"/>
        <c:baseTimeUnit val="years"/>
        <c:majorUnit val="4"/>
        <c:majorTimeUnit val="years"/>
      </c:dateAx>
      <c:valAx>
        <c:axId val="72810880"/>
        <c:scaling>
          <c:orientation val="minMax"/>
          <c:max val="80"/>
          <c:min val="0"/>
        </c:scaling>
        <c:axPos val="l"/>
        <c:majorGridlines>
          <c:spPr>
            <a:ln w="6350" cap="rnd">
              <a:prstDash val="sysDot"/>
            </a:ln>
          </c:spPr>
        </c:majorGridlines>
        <c:numFmt formatCode="#,##0" sourceLinked="0"/>
        <c:tickLblPos val="nextTo"/>
        <c:crossAx val="72534656"/>
        <c:crosses val="autoZero"/>
        <c:crossBetween val="midCat"/>
        <c:majorUnit val="20"/>
      </c:valAx>
      <c:spPr>
        <a:solidFill>
          <a:schemeClr val="lt1"/>
        </a:solidFill>
        <a:ln w="25400" cap="flat" cmpd="sng" algn="ctr">
          <a:noFill/>
          <a:prstDash val="solid"/>
        </a:ln>
        <a:effectLst/>
      </c:spPr>
    </c:plotArea>
    <c:plotVisOnly val="1"/>
    <c:dispBlanksAs val="gap"/>
  </c:chart>
  <c:spPr>
    <a:ln>
      <a:noFill/>
    </a:ln>
  </c:spPr>
  <c:txPr>
    <a:bodyPr/>
    <a:lstStyle/>
    <a:p>
      <a:pPr>
        <a:defRPr>
          <a:latin typeface="+mn-lt"/>
        </a:defRPr>
      </a:pPr>
      <a:endParaRPr lang="en-US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6.6137566137566078E-2"/>
          <c:y val="9.9436424613589966E-2"/>
          <c:w val="0.84789486651353907"/>
          <c:h val="0.75850211431904335"/>
        </c:manualLayout>
      </c:layout>
      <c:lineChart>
        <c:grouping val="standard"/>
        <c:ser>
          <c:idx val="0"/>
          <c:order val="0"/>
          <c:tx>
            <c:strRef>
              <c:f>'Sheet2 (2)'!$B$2</c:f>
              <c:strCache>
                <c:ptCount val="1"/>
                <c:pt idx="0">
                  <c:v>Whites</c:v>
                </c:pt>
              </c:strCache>
            </c:strRef>
          </c:tx>
          <c:spPr>
            <a:ln w="38100">
              <a:solidFill>
                <a:schemeClr val="accent3">
                  <a:lumMod val="75000"/>
                </a:schemeClr>
              </a:solidFill>
            </a:ln>
          </c:spPr>
          <c:marker>
            <c:symbol val="circle"/>
            <c:size val="5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c:spPr>
          </c:marker>
          <c:dLbls>
            <c:dLbl>
              <c:idx val="5"/>
              <c:layout>
                <c:manualLayout>
                  <c:x val="0"/>
                  <c:y val="-1.3781982066060244E-2"/>
                </c:manualLayout>
              </c:layout>
              <c:showVal val="1"/>
            </c:dLbl>
            <c:delete val="1"/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</c:dLbls>
          <c:cat>
            <c:numRef>
              <c:f>'Sheet2 (2)'!$A$3:$A$8</c:f>
              <c:numCache>
                <c:formatCode>yyyy</c:formatCode>
                <c:ptCount val="6"/>
                <c:pt idx="0">
                  <c:v>32143</c:v>
                </c:pt>
                <c:pt idx="1">
                  <c:v>33604</c:v>
                </c:pt>
                <c:pt idx="2">
                  <c:v>35065</c:v>
                </c:pt>
                <c:pt idx="3">
                  <c:v>36526</c:v>
                </c:pt>
                <c:pt idx="4">
                  <c:v>37987</c:v>
                </c:pt>
                <c:pt idx="5">
                  <c:v>39448</c:v>
                </c:pt>
              </c:numCache>
            </c:numRef>
          </c:cat>
          <c:val>
            <c:numRef>
              <c:f>'Sheet2 (2)'!$B$3:$B$8</c:f>
              <c:numCache>
                <c:formatCode>0.0</c:formatCode>
                <c:ptCount val="6"/>
                <c:pt idx="0">
                  <c:v>64.2</c:v>
                </c:pt>
                <c:pt idx="1">
                  <c:v>70.2</c:v>
                </c:pt>
                <c:pt idx="2">
                  <c:v>60.7</c:v>
                </c:pt>
                <c:pt idx="3">
                  <c:v>61.8</c:v>
                </c:pt>
                <c:pt idx="4">
                  <c:v>67.2</c:v>
                </c:pt>
                <c:pt idx="5">
                  <c:v>66.099999999999994</c:v>
                </c:pt>
              </c:numCache>
            </c:numRef>
          </c:val>
        </c:ser>
        <c:ser>
          <c:idx val="1"/>
          <c:order val="1"/>
          <c:tx>
            <c:strRef>
              <c:f>'Sheet2 (2)'!$C$2</c:f>
              <c:strCache>
                <c:ptCount val="1"/>
                <c:pt idx="0">
                  <c:v>Blacks</c:v>
                </c:pt>
              </c:strCache>
            </c:strRef>
          </c:tx>
          <c:spPr>
            <a:ln w="38100">
              <a:solidFill>
                <a:schemeClr val="accent3"/>
              </a:solidFill>
            </a:ln>
          </c:spPr>
          <c:marker>
            <c:symbol val="circle"/>
            <c:size val="5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dLbls>
            <c:dLbl>
              <c:idx val="5"/>
              <c:layout>
                <c:manualLayout>
                  <c:x val="0"/>
                  <c:y val="1.3781982066060244E-2"/>
                </c:manualLayout>
              </c:layout>
              <c:dLblPos val="r"/>
              <c:showVal val="1"/>
            </c:dLbl>
            <c:delete val="1"/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r"/>
          </c:dLbls>
          <c:cat>
            <c:numRef>
              <c:f>'Sheet2 (2)'!$A$3:$A$8</c:f>
              <c:numCache>
                <c:formatCode>yyyy</c:formatCode>
                <c:ptCount val="6"/>
                <c:pt idx="0">
                  <c:v>32143</c:v>
                </c:pt>
                <c:pt idx="1">
                  <c:v>33604</c:v>
                </c:pt>
                <c:pt idx="2">
                  <c:v>35065</c:v>
                </c:pt>
                <c:pt idx="3">
                  <c:v>36526</c:v>
                </c:pt>
                <c:pt idx="4">
                  <c:v>37987</c:v>
                </c:pt>
                <c:pt idx="5">
                  <c:v>39448</c:v>
                </c:pt>
              </c:numCache>
            </c:numRef>
          </c:cat>
          <c:val>
            <c:numRef>
              <c:f>'Sheet2 (2)'!$C$3:$C$8</c:f>
              <c:numCache>
                <c:formatCode>0.0</c:formatCode>
                <c:ptCount val="6"/>
                <c:pt idx="0">
                  <c:v>55.1</c:v>
                </c:pt>
                <c:pt idx="1">
                  <c:v>59.2</c:v>
                </c:pt>
                <c:pt idx="2">
                  <c:v>53.1</c:v>
                </c:pt>
                <c:pt idx="3">
                  <c:v>56.9</c:v>
                </c:pt>
                <c:pt idx="4">
                  <c:v>60.3</c:v>
                </c:pt>
                <c:pt idx="5">
                  <c:v>65.2</c:v>
                </c:pt>
              </c:numCache>
            </c:numRef>
          </c:val>
        </c:ser>
        <c:ser>
          <c:idx val="2"/>
          <c:order val="2"/>
          <c:tx>
            <c:strRef>
              <c:f>'Sheet2 (2)'!$D$2</c:f>
              <c:strCache>
                <c:ptCount val="1"/>
                <c:pt idx="0">
                  <c:v>Hispanics</c:v>
                </c:pt>
              </c:strCache>
            </c:strRef>
          </c:tx>
          <c:spPr>
            <a:ln>
              <a:solidFill>
                <a:schemeClr val="accent3">
                  <a:lumMod val="60000"/>
                  <a:lumOff val="40000"/>
                </a:schemeClr>
              </a:solidFill>
            </a:ln>
          </c:spPr>
          <c:marker>
            <c:symbol val="circle"/>
            <c:size val="5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c:spPr>
          </c:marker>
          <c:dLbls>
            <c:dLbl>
              <c:idx val="5"/>
              <c:layout/>
              <c:dLblPos val="r"/>
              <c:showVal val="1"/>
            </c:dLbl>
            <c:delete val="1"/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r"/>
          </c:dLbls>
          <c:cat>
            <c:numRef>
              <c:f>'Sheet2 (2)'!$A$3:$A$8</c:f>
              <c:numCache>
                <c:formatCode>yyyy</c:formatCode>
                <c:ptCount val="6"/>
                <c:pt idx="0">
                  <c:v>32143</c:v>
                </c:pt>
                <c:pt idx="1">
                  <c:v>33604</c:v>
                </c:pt>
                <c:pt idx="2">
                  <c:v>35065</c:v>
                </c:pt>
                <c:pt idx="3">
                  <c:v>36526</c:v>
                </c:pt>
                <c:pt idx="4">
                  <c:v>37987</c:v>
                </c:pt>
                <c:pt idx="5">
                  <c:v>39448</c:v>
                </c:pt>
              </c:numCache>
            </c:numRef>
          </c:cat>
          <c:val>
            <c:numRef>
              <c:f>'Sheet2 (2)'!$D$3:$D$8</c:f>
              <c:numCache>
                <c:formatCode>0.0</c:formatCode>
                <c:ptCount val="6"/>
                <c:pt idx="0">
                  <c:v>48</c:v>
                </c:pt>
                <c:pt idx="1">
                  <c:v>51.7</c:v>
                </c:pt>
                <c:pt idx="2">
                  <c:v>44</c:v>
                </c:pt>
                <c:pt idx="3">
                  <c:v>45.1</c:v>
                </c:pt>
                <c:pt idx="4">
                  <c:v>47.2</c:v>
                </c:pt>
                <c:pt idx="5">
                  <c:v>49.9</c:v>
                </c:pt>
              </c:numCache>
            </c:numRef>
          </c:val>
        </c:ser>
        <c:ser>
          <c:idx val="3"/>
          <c:order val="3"/>
          <c:tx>
            <c:strRef>
              <c:f>'Sheet2 (2)'!$E$2</c:f>
              <c:strCache>
                <c:ptCount val="1"/>
                <c:pt idx="0">
                  <c:v>Asians</c:v>
                </c:pt>
              </c:strCache>
            </c:strRef>
          </c:tx>
          <c:spPr>
            <a:ln>
              <a:solidFill>
                <a:schemeClr val="accent3">
                  <a:lumMod val="40000"/>
                  <a:lumOff val="60000"/>
                </a:schemeClr>
              </a:solidFill>
            </a:ln>
          </c:spPr>
          <c:marker>
            <c:symbol val="circle"/>
            <c:size val="5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c:spPr>
          </c:marker>
          <c:dLbls>
            <c:dLbl>
              <c:idx val="5"/>
              <c:layout>
                <c:manualLayout>
                  <c:x val="0"/>
                  <c:y val="4.5939940220200304E-3"/>
                </c:manualLayout>
              </c:layout>
              <c:dLblPos val="r"/>
              <c:showVal val="1"/>
            </c:dLbl>
            <c:delete val="1"/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r"/>
          </c:dLbls>
          <c:cat>
            <c:numRef>
              <c:f>'Sheet2 (2)'!$A$3:$A$8</c:f>
              <c:numCache>
                <c:formatCode>yyyy</c:formatCode>
                <c:ptCount val="6"/>
                <c:pt idx="0">
                  <c:v>32143</c:v>
                </c:pt>
                <c:pt idx="1">
                  <c:v>33604</c:v>
                </c:pt>
                <c:pt idx="2">
                  <c:v>35065</c:v>
                </c:pt>
                <c:pt idx="3">
                  <c:v>36526</c:v>
                </c:pt>
                <c:pt idx="4">
                  <c:v>37987</c:v>
                </c:pt>
                <c:pt idx="5">
                  <c:v>39448</c:v>
                </c:pt>
              </c:numCache>
            </c:numRef>
          </c:cat>
          <c:val>
            <c:numRef>
              <c:f>'Sheet2 (2)'!$E$3:$E$8</c:f>
              <c:numCache>
                <c:formatCode>0.0</c:formatCode>
                <c:ptCount val="6"/>
                <c:pt idx="1">
                  <c:v>54</c:v>
                </c:pt>
                <c:pt idx="2">
                  <c:v>45.8</c:v>
                </c:pt>
                <c:pt idx="3">
                  <c:v>43.3</c:v>
                </c:pt>
                <c:pt idx="4">
                  <c:v>44.6</c:v>
                </c:pt>
                <c:pt idx="5">
                  <c:v>47</c:v>
                </c:pt>
              </c:numCache>
            </c:numRef>
          </c:val>
        </c:ser>
        <c:dLbls>
          <c:showVal val="1"/>
        </c:dLbls>
        <c:marker val="1"/>
        <c:axId val="74362880"/>
        <c:axId val="74364416"/>
      </c:lineChart>
      <c:dateAx>
        <c:axId val="74362880"/>
        <c:scaling>
          <c:orientation val="minMax"/>
        </c:scaling>
        <c:axPos val="b"/>
        <c:numFmt formatCode="yyyy" sourceLinked="0"/>
        <c:tickLblPos val="nextTo"/>
        <c:txPr>
          <a:bodyPr/>
          <a:lstStyle/>
          <a:p>
            <a:pPr>
              <a:defRPr sz="1200">
                <a:latin typeface="Verdana" pitchFamily="34" charset="0"/>
              </a:defRPr>
            </a:pPr>
            <a:endParaRPr lang="en-US"/>
          </a:p>
        </c:txPr>
        <c:crossAx val="74364416"/>
        <c:crosses val="autoZero"/>
        <c:auto val="1"/>
        <c:lblOffset val="100"/>
        <c:baseTimeUnit val="days"/>
        <c:majorUnit val="4"/>
        <c:majorTimeUnit val="years"/>
      </c:dateAx>
      <c:valAx>
        <c:axId val="74364416"/>
        <c:scaling>
          <c:orientation val="minMax"/>
          <c:max val="75"/>
          <c:min val="40"/>
        </c:scaling>
        <c:axPos val="l"/>
        <c:majorGridlines>
          <c:spPr>
            <a:ln w="6350" cap="rnd">
              <a:prstDash val="sysDot"/>
            </a:ln>
          </c:spPr>
        </c:majorGridlines>
        <c:numFmt formatCode="0" sourceLinked="0"/>
        <c:tickLblPos val="low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74362880"/>
        <c:crosses val="autoZero"/>
        <c:crossBetween val="between"/>
        <c:majorUnit val="5"/>
      </c:valAx>
      <c:spPr>
        <a:solidFill>
          <a:schemeClr val="lt1"/>
        </a:solidFill>
        <a:ln w="25400" cap="flat" cmpd="sng" algn="ctr">
          <a:noFill/>
          <a:prstDash val="solid"/>
        </a:ln>
        <a:effectLst/>
      </c:spPr>
    </c:plotArea>
    <c:legend>
      <c:legendPos val="t"/>
      <c:layout>
        <c:manualLayout>
          <c:xMode val="edge"/>
          <c:yMode val="edge"/>
          <c:x val="5.3630796150481434E-2"/>
          <c:y val="0"/>
          <c:w val="0.84307586551681279"/>
          <c:h val="7.2350539515893902E-2"/>
        </c:manualLayout>
      </c:layout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</c:chart>
  <c:spPr>
    <a:ln>
      <a:noFill/>
    </a:ln>
  </c:sp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29667599115900212"/>
          <c:y val="0"/>
          <c:w val="0.67025486945710944"/>
          <c:h val="1"/>
        </c:manualLayout>
      </c:layout>
      <c:barChart>
        <c:barDir val="bar"/>
        <c:grouping val="clustered"/>
        <c:ser>
          <c:idx val="0"/>
          <c:order val="0"/>
          <c:spPr>
            <a:solidFill>
              <a:schemeClr val="accent1"/>
            </a:solidFill>
          </c:spPr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Val val="1"/>
          </c:dLbls>
          <c:cat>
            <c:strRef>
              <c:f>Education!$G$6:$G$9</c:f>
              <c:strCache>
                <c:ptCount val="4"/>
                <c:pt idx="0">
                  <c:v>Asian</c:v>
                </c:pt>
                <c:pt idx="1">
                  <c:v>White</c:v>
                </c:pt>
                <c:pt idx="2">
                  <c:v>Black</c:v>
                </c:pt>
                <c:pt idx="3">
                  <c:v>Hispanic</c:v>
                </c:pt>
              </c:strCache>
            </c:strRef>
          </c:cat>
          <c:val>
            <c:numRef>
              <c:f>Education!$H$6:$H$9</c:f>
              <c:numCache>
                <c:formatCode>#,##0_);[Red]\(#,##0\)</c:formatCode>
                <c:ptCount val="4"/>
                <c:pt idx="0">
                  <c:v>51</c:v>
                </c:pt>
                <c:pt idx="1">
                  <c:v>34</c:v>
                </c:pt>
                <c:pt idx="2">
                  <c:v>21</c:v>
                </c:pt>
                <c:pt idx="3">
                  <c:v>15</c:v>
                </c:pt>
              </c:numCache>
            </c:numRef>
          </c:val>
        </c:ser>
        <c:dLbls>
          <c:showVal val="1"/>
        </c:dLbls>
        <c:gapWidth val="47"/>
        <c:axId val="75064832"/>
        <c:axId val="75066368"/>
      </c:barChart>
      <c:catAx>
        <c:axId val="75064832"/>
        <c:scaling>
          <c:orientation val="maxMin"/>
        </c:scaling>
        <c:axPos val="l"/>
        <c:numFmt formatCode="General" sourceLinked="1"/>
        <c:tickLblPos val="nextTo"/>
        <c:spPr>
          <a:ln>
            <a:noFill/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75066368"/>
        <c:crosses val="autoZero"/>
        <c:auto val="1"/>
        <c:lblAlgn val="ctr"/>
        <c:lblOffset val="0"/>
      </c:catAx>
      <c:valAx>
        <c:axId val="75066368"/>
        <c:scaling>
          <c:orientation val="minMax"/>
          <c:max val="100"/>
          <c:min val="0"/>
        </c:scaling>
        <c:axPos val="t"/>
        <c:numFmt formatCode="#,##0_);[Red]\(#,##0\)" sourceLinked="1"/>
        <c:tickLblPos val="none"/>
        <c:spPr>
          <a:ln>
            <a:noFill/>
          </a:ln>
        </c:spPr>
        <c:crossAx val="75064832"/>
        <c:crosses val="autoZero"/>
        <c:crossBetween val="between"/>
      </c:valAx>
      <c:spPr>
        <a:noFill/>
      </c:spPr>
    </c:plotArea>
    <c:plotVisOnly val="1"/>
    <c:dispBlanksAs val="gap"/>
  </c:chart>
  <c:spPr>
    <a:noFill/>
    <a:ln>
      <a:noFill/>
    </a:ln>
  </c:spPr>
  <c:txPr>
    <a:bodyPr/>
    <a:lstStyle/>
    <a:p>
      <a:pPr algn="ctr">
        <a:defRPr lang="en-US" sz="800" b="0" i="0" u="none" strike="noStrike" kern="1200" baseline="0">
          <a:solidFill>
            <a:sysClr val="windowText" lastClr="000000"/>
          </a:solidFill>
          <a:latin typeface="Verdana" pitchFamily="34" charset="0"/>
          <a:ea typeface="+mn-ea"/>
          <a:cs typeface="+mn-cs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25922277271520838"/>
          <c:y val="0"/>
          <c:w val="0.5612443599044501"/>
          <c:h val="1"/>
        </c:manualLayout>
      </c:layout>
      <c:barChart>
        <c:barDir val="bar"/>
        <c:grouping val="clustered"/>
        <c:ser>
          <c:idx val="0"/>
          <c:order val="0"/>
          <c:spPr>
            <a:solidFill>
              <a:schemeClr val="accent1"/>
            </a:solidFill>
          </c:spPr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Val val="1"/>
          </c:dLbls>
          <c:cat>
            <c:strRef>
              <c:f>'Bar-single (2)'!$G$6:$G$9</c:f>
              <c:strCache>
                <c:ptCount val="4"/>
                <c:pt idx="0">
                  <c:v>Asian</c:v>
                </c:pt>
                <c:pt idx="1">
                  <c:v>White</c:v>
                </c:pt>
                <c:pt idx="2">
                  <c:v>Hispanic</c:v>
                </c:pt>
                <c:pt idx="3">
                  <c:v>Black</c:v>
                </c:pt>
              </c:strCache>
            </c:strRef>
          </c:cat>
          <c:val>
            <c:numRef>
              <c:f>'Bar-single (2)'!$H$6:$H$9</c:f>
              <c:numCache>
                <c:formatCode>"$"#,##0_);[Red]\("$"#,##0\)</c:formatCode>
                <c:ptCount val="4"/>
                <c:pt idx="0">
                  <c:v>75000</c:v>
                </c:pt>
                <c:pt idx="1">
                  <c:v>67700</c:v>
                </c:pt>
                <c:pt idx="2">
                  <c:v>44000</c:v>
                </c:pt>
                <c:pt idx="3">
                  <c:v>39400</c:v>
                </c:pt>
              </c:numCache>
            </c:numRef>
          </c:val>
        </c:ser>
        <c:dLbls>
          <c:showVal val="1"/>
        </c:dLbls>
        <c:gapWidth val="47"/>
        <c:axId val="75099136"/>
        <c:axId val="75100928"/>
      </c:barChart>
      <c:catAx>
        <c:axId val="75099136"/>
        <c:scaling>
          <c:orientation val="maxMin"/>
        </c:scaling>
        <c:axPos val="l"/>
        <c:numFmt formatCode="General" sourceLinked="1"/>
        <c:tickLblPos val="nextTo"/>
        <c:spPr>
          <a:ln>
            <a:noFill/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75100928"/>
        <c:crosses val="autoZero"/>
        <c:auto val="1"/>
        <c:lblAlgn val="ctr"/>
        <c:lblOffset val="0"/>
      </c:catAx>
      <c:valAx>
        <c:axId val="75100928"/>
        <c:scaling>
          <c:orientation val="minMax"/>
          <c:min val="0"/>
        </c:scaling>
        <c:axPos val="t"/>
        <c:numFmt formatCode="&quot;$&quot;#,##0_);[Red]\(&quot;$&quot;#,##0\)" sourceLinked="1"/>
        <c:tickLblPos val="none"/>
        <c:spPr>
          <a:ln>
            <a:noFill/>
          </a:ln>
        </c:spPr>
        <c:crossAx val="75099136"/>
        <c:crosses val="autoZero"/>
        <c:crossBetween val="between"/>
      </c:valAx>
      <c:spPr>
        <a:noFill/>
      </c:spPr>
    </c:plotArea>
    <c:plotVisOnly val="1"/>
    <c:dispBlanksAs val="gap"/>
  </c:chart>
  <c:spPr>
    <a:noFill/>
    <a:ln>
      <a:noFill/>
    </a:ln>
  </c:spPr>
  <c:txPr>
    <a:bodyPr/>
    <a:lstStyle/>
    <a:p>
      <a:pPr algn="ctr">
        <a:defRPr lang="en-US" sz="800" b="0" i="0" u="none" strike="noStrike" kern="1200" baseline="0">
          <a:solidFill>
            <a:sysClr val="windowText" lastClr="000000"/>
          </a:solidFill>
          <a:latin typeface="Verdana" pitchFamily="34" charset="0"/>
          <a:ea typeface="+mn-ea"/>
          <a:cs typeface="+mn-cs"/>
        </a:defRPr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584395851121026"/>
          <c:y val="0.17463933181473101"/>
          <c:w val="0.47057315877683964"/>
          <c:h val="0.82536066818526765"/>
        </c:manualLayout>
      </c:layout>
      <c:barChart>
        <c:barDir val="bar"/>
        <c:grouping val="clustered"/>
        <c:ser>
          <c:idx val="0"/>
          <c:order val="0"/>
          <c:spPr>
            <a:solidFill>
              <a:schemeClr val="accent1"/>
            </a:solidFill>
          </c:spPr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Val val="1"/>
          </c:dLbls>
          <c:cat>
            <c:strRef>
              <c:f>'Wealth (2)'!$G$6:$G$9</c:f>
              <c:strCache>
                <c:ptCount val="4"/>
                <c:pt idx="0">
                  <c:v>White</c:v>
                </c:pt>
                <c:pt idx="1">
                  <c:v>Asian</c:v>
                </c:pt>
                <c:pt idx="2">
                  <c:v>Hispanic</c:v>
                </c:pt>
                <c:pt idx="3">
                  <c:v>Black</c:v>
                </c:pt>
              </c:strCache>
            </c:strRef>
          </c:cat>
          <c:val>
            <c:numRef>
              <c:f>'Wealth (2)'!$H$6:$H$9</c:f>
              <c:numCache>
                <c:formatCode>"$"#,##0_);[Red]\("$"#,##0\)</c:formatCode>
                <c:ptCount val="4"/>
                <c:pt idx="0">
                  <c:v>89537</c:v>
                </c:pt>
                <c:pt idx="1">
                  <c:v>89339</c:v>
                </c:pt>
                <c:pt idx="2">
                  <c:v>7683</c:v>
                </c:pt>
                <c:pt idx="3">
                  <c:v>6314</c:v>
                </c:pt>
              </c:numCache>
            </c:numRef>
          </c:val>
        </c:ser>
        <c:dLbls>
          <c:showVal val="1"/>
        </c:dLbls>
        <c:gapWidth val="47"/>
        <c:axId val="75153792"/>
        <c:axId val="75155328"/>
      </c:barChart>
      <c:catAx>
        <c:axId val="75153792"/>
        <c:scaling>
          <c:orientation val="maxMin"/>
        </c:scaling>
        <c:axPos val="l"/>
        <c:numFmt formatCode="General" sourceLinked="1"/>
        <c:tickLblPos val="nextTo"/>
        <c:spPr>
          <a:ln>
            <a:noFill/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75155328"/>
        <c:crosses val="autoZero"/>
        <c:auto val="1"/>
        <c:lblAlgn val="ctr"/>
        <c:lblOffset val="0"/>
      </c:catAx>
      <c:valAx>
        <c:axId val="75155328"/>
        <c:scaling>
          <c:orientation val="minMax"/>
          <c:min val="0"/>
        </c:scaling>
        <c:axPos val="t"/>
        <c:numFmt formatCode="&quot;$&quot;#,##0_);[Red]\(&quot;$&quot;#,##0\)" sourceLinked="1"/>
        <c:tickLblPos val="none"/>
        <c:spPr>
          <a:ln>
            <a:noFill/>
          </a:ln>
        </c:spPr>
        <c:crossAx val="75153792"/>
        <c:crosses val="autoZero"/>
        <c:crossBetween val="between"/>
      </c:valAx>
      <c:spPr>
        <a:noFill/>
      </c:spPr>
    </c:plotArea>
    <c:plotVisOnly val="1"/>
    <c:dispBlanksAs val="gap"/>
  </c:chart>
  <c:spPr>
    <a:noFill/>
    <a:ln>
      <a:noFill/>
    </a:ln>
  </c:spPr>
  <c:txPr>
    <a:bodyPr/>
    <a:lstStyle/>
    <a:p>
      <a:pPr algn="ctr">
        <a:defRPr lang="en-US" sz="800" b="0" i="0" u="none" strike="noStrike" kern="1200" baseline="0">
          <a:solidFill>
            <a:sysClr val="windowText" lastClr="000000"/>
          </a:solidFill>
          <a:latin typeface="Verdana" pitchFamily="34" charset="0"/>
          <a:ea typeface="+mn-ea"/>
          <a:cs typeface="+mn-cs"/>
        </a:defRPr>
      </a:pPr>
      <a:endParaRPr lang="en-US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33535250801983429"/>
          <c:y val="0.20734115266841643"/>
          <c:w val="0.61306029454651845"/>
          <c:h val="0.78067257217847963"/>
        </c:manualLayout>
      </c:layout>
      <c:barChart>
        <c:barDir val="bar"/>
        <c:grouping val="clustered"/>
        <c:ser>
          <c:idx val="0"/>
          <c:order val="0"/>
          <c:tx>
            <c:strRef>
              <c:f>'intergroup sum'!$C$4</c:f>
              <c:strCache>
                <c:ptCount val="1"/>
                <c:pt idx="0">
                  <c:v>1st generation</c:v>
                </c:pt>
              </c:strCache>
            </c:strRef>
          </c:tx>
          <c:spPr>
            <a:solidFill>
              <a:schemeClr val="accent1"/>
            </a:solidFill>
          </c:spPr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Val val="1"/>
          </c:dLbls>
          <c:cat>
            <c:strRef>
              <c:f>'intergroup sum'!$B$5:$B$7</c:f>
              <c:strCache>
                <c:ptCount val="3"/>
                <c:pt idx="0">
                  <c:v>Hispanic</c:v>
                </c:pt>
                <c:pt idx="2">
                  <c:v>Asian American</c:v>
                </c:pt>
              </c:strCache>
            </c:strRef>
          </c:cat>
          <c:val>
            <c:numRef>
              <c:f>'intergroup sum'!$C$5:$C$7</c:f>
              <c:numCache>
                <c:formatCode>General</c:formatCode>
                <c:ptCount val="3"/>
                <c:pt idx="0">
                  <c:v>26</c:v>
                </c:pt>
                <c:pt idx="2">
                  <c:v>49</c:v>
                </c:pt>
              </c:numCache>
            </c:numRef>
          </c:val>
        </c:ser>
        <c:ser>
          <c:idx val="1"/>
          <c:order val="1"/>
          <c:tx>
            <c:strRef>
              <c:f>'intergroup sum'!$D$4</c:f>
              <c:strCache>
                <c:ptCount val="1"/>
                <c:pt idx="0">
                  <c:v>2nd generation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Val val="1"/>
          </c:dLbls>
          <c:cat>
            <c:strRef>
              <c:f>'intergroup sum'!$B$5:$B$7</c:f>
              <c:strCache>
                <c:ptCount val="3"/>
                <c:pt idx="0">
                  <c:v>Hispanic</c:v>
                </c:pt>
                <c:pt idx="2">
                  <c:v>Asian American</c:v>
                </c:pt>
              </c:strCache>
            </c:strRef>
          </c:cat>
          <c:val>
            <c:numRef>
              <c:f>'intergroup sum'!$D$5:$D$7</c:f>
              <c:numCache>
                <c:formatCode>General</c:formatCode>
                <c:ptCount val="3"/>
                <c:pt idx="0">
                  <c:v>52</c:v>
                </c:pt>
                <c:pt idx="2">
                  <c:v>64</c:v>
                </c:pt>
              </c:numCache>
            </c:numRef>
          </c:val>
        </c:ser>
        <c:dLbls>
          <c:showVal val="1"/>
        </c:dLbls>
        <c:gapWidth val="47"/>
        <c:axId val="75196672"/>
        <c:axId val="75329536"/>
      </c:barChart>
      <c:catAx>
        <c:axId val="75196672"/>
        <c:scaling>
          <c:orientation val="maxMin"/>
        </c:scaling>
        <c:axPos val="l"/>
        <c:numFmt formatCode="General" sourceLinked="1"/>
        <c:tickLblPos val="nextTo"/>
        <c:spPr>
          <a:ln>
            <a:noFill/>
          </a:ln>
        </c:spPr>
        <c:txPr>
          <a:bodyPr/>
          <a:lstStyle/>
          <a:p>
            <a:pPr>
              <a:defRPr sz="1800"/>
            </a:pPr>
            <a:endParaRPr lang="en-US"/>
          </a:p>
        </c:txPr>
        <c:crossAx val="75329536"/>
        <c:crosses val="autoZero"/>
        <c:auto val="1"/>
        <c:lblAlgn val="ctr"/>
        <c:lblOffset val="0"/>
      </c:catAx>
      <c:valAx>
        <c:axId val="75329536"/>
        <c:scaling>
          <c:orientation val="minMax"/>
        </c:scaling>
        <c:axPos val="t"/>
        <c:numFmt formatCode="General" sourceLinked="1"/>
        <c:tickLblPos val="none"/>
        <c:spPr>
          <a:ln>
            <a:noFill/>
          </a:ln>
        </c:spPr>
        <c:crossAx val="75196672"/>
        <c:crosses val="autoZero"/>
        <c:crossBetween val="between"/>
      </c:valAx>
      <c:spPr>
        <a:noFill/>
      </c:spPr>
    </c:plotArea>
    <c:legend>
      <c:legendPos val="t"/>
      <c:layout>
        <c:manualLayout>
          <c:xMode val="edge"/>
          <c:yMode val="edge"/>
          <c:x val="0.11291203984117371"/>
          <c:y val="2.0576684989847969E-2"/>
          <c:w val="0.80132887047534362"/>
          <c:h val="0.16691586637914529"/>
        </c:manualLayout>
      </c:layout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 algn="ctr">
        <a:defRPr lang="en-US" sz="800" b="0" i="0" u="none" strike="noStrike" kern="1200" baseline="0">
          <a:solidFill>
            <a:sysClr val="windowText" lastClr="000000"/>
          </a:solidFill>
          <a:latin typeface="Verdana" pitchFamily="34" charset="0"/>
          <a:ea typeface="+mn-ea"/>
          <a:cs typeface="+mn-cs"/>
        </a:defRPr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4459755030621172E-2"/>
          <c:y val="0.15756834743483353"/>
          <c:w val="0.95184234723820005"/>
          <c:h val="0.71739587336030286"/>
        </c:manualLayout>
      </c:layout>
      <c:barChart>
        <c:barDir val="col"/>
        <c:grouping val="clustered"/>
        <c:ser>
          <c:idx val="0"/>
          <c:order val="0"/>
          <c:tx>
            <c:strRef>
              <c:f>'Chart 3'!$L$20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1"/>
            </a:solidFill>
            <a:ln w="9525">
              <a:noFill/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Val val="1"/>
          </c:dLbls>
          <c:cat>
            <c:strRef>
              <c:f>'Chart 3'!$J$21:$J$24</c:f>
              <c:strCache>
                <c:ptCount val="4"/>
                <c:pt idx="0">
                  <c:v>White </c:v>
                </c:pt>
                <c:pt idx="1">
                  <c:v>Black</c:v>
                </c:pt>
                <c:pt idx="2">
                  <c:v>Hispanic </c:v>
                </c:pt>
                <c:pt idx="3">
                  <c:v>Asian </c:v>
                </c:pt>
              </c:strCache>
            </c:strRef>
          </c:cat>
          <c:val>
            <c:numRef>
              <c:f>'Chart 3'!$L$21:$L$24</c:f>
              <c:numCache>
                <c:formatCode>0.0</c:formatCode>
                <c:ptCount val="4"/>
                <c:pt idx="0">
                  <c:v>9.4340727963581479</c:v>
                </c:pt>
                <c:pt idx="1">
                  <c:v>17.101201099802235</c:v>
                </c:pt>
                <c:pt idx="2">
                  <c:v>25.690024918169428</c:v>
                </c:pt>
                <c:pt idx="3">
                  <c:v>27.662131377097829</c:v>
                </c:pt>
              </c:numCache>
            </c:numRef>
          </c:val>
        </c:ser>
        <c:dLbls>
          <c:showVal val="1"/>
        </c:dLbls>
        <c:gapWidth val="60"/>
        <c:axId val="75280384"/>
        <c:axId val="75281920"/>
      </c:barChart>
      <c:catAx>
        <c:axId val="75280384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chemeClr val="bg1">
                <a:lumMod val="7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600"/>
            </a:pPr>
            <a:endParaRPr lang="en-US"/>
          </a:p>
        </c:txPr>
        <c:crossAx val="75281920"/>
        <c:crosses val="autoZero"/>
        <c:auto val="1"/>
        <c:lblAlgn val="ctr"/>
        <c:lblOffset val="100"/>
        <c:tickLblSkip val="1"/>
        <c:tickMarkSkip val="1"/>
      </c:catAx>
      <c:valAx>
        <c:axId val="75281920"/>
        <c:scaling>
          <c:orientation val="minMax"/>
        </c:scaling>
        <c:delete val="1"/>
        <c:axPos val="l"/>
        <c:numFmt formatCode="0.0" sourceLinked="1"/>
        <c:tickLblPos val="none"/>
        <c:crossAx val="7528038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pPr>
      <a:endParaRPr lang="en-US"/>
    </a:p>
  </c:tx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3930307427583635"/>
          <c:y val="0.12448887676022746"/>
          <c:w val="0.67104178065355402"/>
          <c:h val="0.75102224647954696"/>
        </c:manualLayout>
      </c:layout>
      <c:pieChart>
        <c:varyColors val="1"/>
        <c:ser>
          <c:idx val="0"/>
          <c:order val="0"/>
          <c:tx>
            <c:strRef>
              <c:f>'Types 2010'!$C$5</c:f>
              <c:strCache>
                <c:ptCount val="1"/>
                <c:pt idx="0">
                  <c:v>Millennials (Ages 18-29)</c:v>
                </c:pt>
              </c:strCache>
            </c:strRef>
          </c:tx>
          <c:dPt>
            <c:idx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1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3"/>
            <c:spPr>
              <a:solidFill>
                <a:schemeClr val="accent1">
                  <a:lumMod val="20000"/>
                  <a:lumOff val="80000"/>
                </a:schemeClr>
              </a:solidFill>
            </c:spPr>
          </c:dPt>
          <c:dLbls>
            <c:dLbl>
              <c:idx val="0"/>
              <c:layout>
                <c:manualLayout>
                  <c:x val="0.21975878392844483"/>
                  <c:y val="9.2484741182500121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400" baseline="0">
                      <a:solidFill>
                        <a:schemeClr val="bg1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Val val="1"/>
            </c:dLbl>
            <c:dLbl>
              <c:idx val="1"/>
              <c:layout>
                <c:manualLayout>
                  <c:x val="-0.10476354929318078"/>
                  <c:y val="0.16866650597246774"/>
                </c:manualLayout>
              </c:layout>
              <c:showVal val="1"/>
            </c:dLbl>
            <c:dLbl>
              <c:idx val="2"/>
              <c:layout>
                <c:manualLayout>
                  <c:x val="-0.1832147626283557"/>
                  <c:y val="8.5412448443944494E-2"/>
                </c:manualLayout>
              </c:layout>
              <c:showVal val="1"/>
            </c:dLbl>
            <c:dLbl>
              <c:idx val="3"/>
              <c:layout>
                <c:manualLayout>
                  <c:x val="-0.16355155378991518"/>
                  <c:y val="-0.13041535488537481"/>
                </c:manualLayout>
              </c:layout>
              <c:showVal val="1"/>
            </c:dLbl>
            <c:numFmt formatCode="0.0%" sourceLinked="0"/>
            <c:txPr>
              <a:bodyPr/>
              <a:lstStyle/>
              <a:p>
                <a:pPr>
                  <a:defRPr sz="1400"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'Types 2010'!$B$6:$B$9</c:f>
              <c:strCache>
                <c:ptCount val="4"/>
                <c:pt idx="0">
                  <c:v>Hispanic/White </c:v>
                </c:pt>
                <c:pt idx="1">
                  <c:v>Asian/White </c:v>
                </c:pt>
                <c:pt idx="2">
                  <c:v>Black/White</c:v>
                </c:pt>
                <c:pt idx="3">
                  <c:v>Other mixed </c:v>
                </c:pt>
              </c:strCache>
            </c:strRef>
          </c:cat>
          <c:val>
            <c:numRef>
              <c:f>'Types 2010'!$C$6:$C$9</c:f>
              <c:numCache>
                <c:formatCode>0%</c:formatCode>
                <c:ptCount val="4"/>
                <c:pt idx="0">
                  <c:v>0.43300000000000038</c:v>
                </c:pt>
                <c:pt idx="1">
                  <c:v>0.14400000000000004</c:v>
                </c:pt>
                <c:pt idx="2">
                  <c:v>0.11899999999999998</c:v>
                </c:pt>
                <c:pt idx="3">
                  <c:v>0.30400000000000038</c:v>
                </c:pt>
              </c:numCache>
            </c:numRef>
          </c:val>
        </c:ser>
        <c:dLbls>
          <c:showVal val="1"/>
        </c:dLbls>
        <c:firstSliceAng val="202"/>
      </c:pieChart>
    </c:plotArea>
    <c:plotVisOnly val="1"/>
    <c:dispBlanksAs val="zero"/>
  </c:chart>
  <c:spPr>
    <a:ln>
      <a:noFill/>
    </a:ln>
  </c:spPr>
  <c:externalData r:id="rId1"/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0.27862</cdr:x>
      <cdr:y>0.26305</cdr:y>
    </cdr:from>
    <cdr:to>
      <cdr:x>0.46341</cdr:x>
      <cdr:y>0.34694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40929" y="982176"/>
          <a:ext cx="1154671" cy="3132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400" b="1" dirty="0">
              <a:solidFill>
                <a:schemeClr val="accent3"/>
              </a:solidFill>
              <a:latin typeface="Verdana" pitchFamily="34" charset="0"/>
            </a:rPr>
            <a:t>Hispanic</a:t>
          </a:r>
        </a:p>
      </cdr:txBody>
    </cdr:sp>
  </cdr:relSizeAnchor>
  <cdr:relSizeAnchor xmlns:cdr="http://schemas.openxmlformats.org/drawingml/2006/chartDrawing">
    <cdr:from>
      <cdr:x>0.62195</cdr:x>
      <cdr:y>0.34694</cdr:y>
    </cdr:from>
    <cdr:to>
      <cdr:x>0.90954</cdr:x>
      <cdr:y>0.46288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886200" y="1295400"/>
          <a:ext cx="1796977" cy="4328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>
              <a:solidFill>
                <a:schemeClr val="accent1"/>
              </a:solidFill>
              <a:latin typeface="Verdana" pitchFamily="34" charset="0"/>
            </a:rPr>
            <a:t>Asian</a:t>
          </a:r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1</cdr:y>
    </cdr:to>
    <cdr:sp macro="" textlink="">
      <cdr:nvSpPr>
        <cdr:cNvPr id="4" name="Text Placeholder 5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0" y="0"/>
          <a:ext cx="8229600" cy="4876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>
          <a:normAutofit/>
        </a:bodyPr>
        <a:lstStyle xmlns:a="http://schemas.openxmlformats.org/drawingml/2006/main">
          <a:lvl1pPr marL="342900" indent="-342900" algn="l" defTabSz="914400" rtl="0" eaLnBrk="1" latinLnBrk="0" hangingPunct="1">
            <a:spcBef>
              <a:spcPct val="20000"/>
            </a:spcBef>
            <a:buFont typeface="Arial" pitchFamily="34" charset="0"/>
            <a:buNone/>
            <a:defRPr sz="1800" b="1"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defRPr>
          </a:lvl1pPr>
          <a:lvl2pPr marL="742950" indent="-627063" algn="l" defTabSz="914400" rtl="0" eaLnBrk="1" latinLnBrk="0" hangingPunct="1">
            <a:spcBef>
              <a:spcPct val="20000"/>
            </a:spcBef>
            <a:buFont typeface="Arial" pitchFamily="34" charset="0"/>
            <a:buNone/>
            <a:defRPr sz="1600" kern="1200">
              <a:solidFill>
                <a:sysClr val="windowText" lastClr="000000"/>
              </a:solidFill>
              <a:latin typeface="Verdana" pitchFamily="34" charset="0"/>
              <a:ea typeface="Verdana" pitchFamily="34" charset="0"/>
              <a:cs typeface="Verdana" pitchFamily="34" charset="0"/>
            </a:defRPr>
          </a:lvl2pPr>
          <a:lvl3pPr marL="1143000" indent="-800100" algn="l" defTabSz="914400" rtl="0" eaLnBrk="1" latinLnBrk="0" hangingPunct="1">
            <a:spcBef>
              <a:spcPct val="20000"/>
            </a:spcBef>
            <a:buFont typeface="Arial" pitchFamily="34" charset="0"/>
            <a:buNone/>
            <a:defRPr sz="1200" kern="1200">
              <a:solidFill>
                <a:sysClr val="windowText" lastClr="000000"/>
              </a:solidFill>
              <a:latin typeface="Verdana" pitchFamily="34" charset="0"/>
              <a:ea typeface="Verdana" pitchFamily="34" charset="0"/>
              <a:cs typeface="Verdana" pitchFamily="34" charset="0"/>
            </a:defRPr>
          </a:lvl3pPr>
          <a:lvl4pPr marL="1600200" indent="-1028700" algn="l" defTabSz="914400" rtl="0" eaLnBrk="1" latinLnBrk="0" hangingPunct="1">
            <a:spcBef>
              <a:spcPct val="20000"/>
            </a:spcBef>
            <a:buFont typeface="Arial" pitchFamily="34" charset="0"/>
            <a:buNone/>
            <a:defRPr sz="1200" kern="1200">
              <a:solidFill>
                <a:sysClr val="windowText" lastClr="000000"/>
              </a:solidFill>
              <a:latin typeface="Verdana" pitchFamily="34" charset="0"/>
              <a:ea typeface="Verdana" pitchFamily="34" charset="0"/>
              <a:cs typeface="Verdana" pitchFamily="34" charset="0"/>
            </a:defRPr>
          </a:lvl4pPr>
          <a:lvl5pPr marL="2057400" indent="-1258888" algn="l" defTabSz="914400" rtl="0" eaLnBrk="1" latinLnBrk="0" hangingPunct="1">
            <a:spcBef>
              <a:spcPct val="20000"/>
            </a:spcBef>
            <a:buFont typeface="Arial" pitchFamily="34" charset="0"/>
            <a:buNone/>
            <a:defRPr sz="1200" kern="1200">
              <a:solidFill>
                <a:sysClr val="windowText" lastClr="000000"/>
              </a:solidFill>
              <a:latin typeface="Verdana" pitchFamily="34" charset="0"/>
              <a:ea typeface="Verdana" pitchFamily="34" charset="0"/>
              <a:cs typeface="Verdana" pitchFamily="34" charset="0"/>
            </a:defRPr>
          </a:lvl5pPr>
          <a:lvl6pPr marL="25146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2000" kern="1200">
              <a:solidFill>
                <a:sysClr val="windowText" lastClr="000000"/>
              </a:solidFill>
              <a:latin typeface="Verdana"/>
            </a:defRPr>
          </a:lvl6pPr>
          <a:lvl7pPr marL="29718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2000" kern="1200">
              <a:solidFill>
                <a:sysClr val="windowText" lastClr="000000"/>
              </a:solidFill>
              <a:latin typeface="Verdana"/>
            </a:defRPr>
          </a:lvl7pPr>
          <a:lvl8pPr marL="34290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2000" kern="1200">
              <a:solidFill>
                <a:sysClr val="windowText" lastClr="000000"/>
              </a:solidFill>
              <a:latin typeface="Verdana"/>
            </a:defRPr>
          </a:lvl8pPr>
          <a:lvl9pPr marL="38862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2000" kern="1200">
              <a:solidFill>
                <a:sysClr val="windowText" lastClr="000000"/>
              </a:solidFill>
              <a:latin typeface="Verdana"/>
            </a:defRPr>
          </a:lvl9pPr>
        </a:lstStyle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0.93902</cdr:x>
      <cdr:y>0.02041</cdr:y>
    </cdr:from>
    <cdr:to>
      <cdr:x>0.99854</cdr:x>
      <cdr:y>0.08899</cdr:y>
    </cdr:to>
    <cdr:pic>
      <cdr:nvPicPr>
        <cdr:cNvPr id="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867400" y="76200"/>
          <a:ext cx="371888" cy="256054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0.46379</cdr:x>
      <cdr:y>0.53261</cdr:y>
    </cdr:from>
    <cdr:to>
      <cdr:x>0.57044</cdr:x>
      <cdr:y>0.64855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781175" y="1400175"/>
          <a:ext cx="409575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900" b="1">
            <a:solidFill>
              <a:schemeClr val="tx2">
                <a:lumMod val="60000"/>
                <a:lumOff val="40000"/>
              </a:schemeClr>
            </a:solidFill>
            <a:latin typeface="Verdana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0.66279</cdr:x>
      <cdr:y>0.22222</cdr:y>
    </cdr:from>
    <cdr:to>
      <cdr:x>0.97219</cdr:x>
      <cdr:y>0.34335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343400" y="762000"/>
          <a:ext cx="2027560" cy="4153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45720" bIns="0" rtlCol="0" anchor="ctr" anchorCtr="0"/>
        <a:lstStyle xmlns:a="http://schemas.openxmlformats.org/drawingml/2006/main">
          <a:lvl1pPr marL="0" indent="0">
            <a:defRPr sz="1100">
              <a:latin typeface="Verdana"/>
            </a:defRPr>
          </a:lvl1pPr>
          <a:lvl2pPr marL="457200" indent="0">
            <a:defRPr sz="1100">
              <a:latin typeface="Verdana"/>
            </a:defRPr>
          </a:lvl2pPr>
          <a:lvl3pPr marL="914400" indent="0">
            <a:defRPr sz="1100">
              <a:latin typeface="Verdana"/>
            </a:defRPr>
          </a:lvl3pPr>
          <a:lvl4pPr marL="1371600" indent="0">
            <a:defRPr sz="1100">
              <a:latin typeface="Verdana"/>
            </a:defRPr>
          </a:lvl4pPr>
          <a:lvl5pPr marL="1828800" indent="0">
            <a:defRPr sz="1100">
              <a:latin typeface="Verdana"/>
            </a:defRPr>
          </a:lvl5pPr>
          <a:lvl6pPr marL="2286000" indent="0">
            <a:defRPr sz="1100">
              <a:latin typeface="Verdana"/>
            </a:defRPr>
          </a:lvl6pPr>
          <a:lvl7pPr marL="2743200" indent="0">
            <a:defRPr sz="1100">
              <a:latin typeface="Verdana"/>
            </a:defRPr>
          </a:lvl7pPr>
          <a:lvl8pPr marL="3200400" indent="0">
            <a:defRPr sz="1100">
              <a:latin typeface="Verdana"/>
            </a:defRPr>
          </a:lvl8pPr>
          <a:lvl9pPr marL="3657600" indent="0">
            <a:defRPr sz="1100">
              <a:latin typeface="Verdana"/>
            </a:defRPr>
          </a:lvl9pPr>
        </a:lstStyle>
        <a:p xmlns:a="http://schemas.openxmlformats.org/drawingml/2006/main">
          <a:pPr algn="r"/>
          <a:r>
            <a:rPr lang="en-US" sz="1600" b="1" dirty="0">
              <a:solidFill>
                <a:sysClr val="windowText" lastClr="000000"/>
              </a:solidFill>
              <a:latin typeface="Verdana" pitchFamily="34" charset="0"/>
            </a:rPr>
            <a:t>1-1</a:t>
          </a:r>
        </a:p>
      </cdr:txBody>
    </cdr:sp>
  </cdr:relSizeAnchor>
  <cdr:relSizeAnchor xmlns:cdr="http://schemas.openxmlformats.org/drawingml/2006/chartDrawing">
    <cdr:from>
      <cdr:x>0.66279</cdr:x>
      <cdr:y>0.42222</cdr:y>
    </cdr:from>
    <cdr:to>
      <cdr:x>0.97219</cdr:x>
      <cdr:y>0.54335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343400" y="1447800"/>
          <a:ext cx="2027560" cy="4153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45720" bIns="0" rtlCol="0" anchor="ctr" anchorCtr="0"/>
        <a:lstStyle xmlns:a="http://schemas.openxmlformats.org/drawingml/2006/main">
          <a:lvl1pPr marL="0" indent="0">
            <a:defRPr sz="1100">
              <a:latin typeface="Verdana"/>
            </a:defRPr>
          </a:lvl1pPr>
          <a:lvl2pPr marL="457200" indent="0">
            <a:defRPr sz="1100">
              <a:latin typeface="Verdana"/>
            </a:defRPr>
          </a:lvl2pPr>
          <a:lvl3pPr marL="914400" indent="0">
            <a:defRPr sz="1100">
              <a:latin typeface="Verdana"/>
            </a:defRPr>
          </a:lvl3pPr>
          <a:lvl4pPr marL="1371600" indent="0">
            <a:defRPr sz="1100">
              <a:latin typeface="Verdana"/>
            </a:defRPr>
          </a:lvl4pPr>
          <a:lvl5pPr marL="1828800" indent="0">
            <a:defRPr sz="1100">
              <a:latin typeface="Verdana"/>
            </a:defRPr>
          </a:lvl5pPr>
          <a:lvl6pPr marL="2286000" indent="0">
            <a:defRPr sz="1100">
              <a:latin typeface="Verdana"/>
            </a:defRPr>
          </a:lvl6pPr>
          <a:lvl7pPr marL="2743200" indent="0">
            <a:defRPr sz="1100">
              <a:latin typeface="Verdana"/>
            </a:defRPr>
          </a:lvl7pPr>
          <a:lvl8pPr marL="3200400" indent="0">
            <a:defRPr sz="1100">
              <a:latin typeface="Verdana"/>
            </a:defRPr>
          </a:lvl8pPr>
          <a:lvl9pPr marL="3657600" indent="0">
            <a:defRPr sz="1100">
              <a:latin typeface="Verdana"/>
            </a:defRPr>
          </a:lvl9pPr>
        </a:lstStyle>
        <a:p xmlns:a="http://schemas.openxmlformats.org/drawingml/2006/main">
          <a:pPr algn="r"/>
          <a:r>
            <a:rPr lang="en-US" sz="1600" b="1" dirty="0">
              <a:solidFill>
                <a:sysClr val="windowText" lastClr="000000"/>
              </a:solidFill>
              <a:latin typeface="Verdana" pitchFamily="34" charset="0"/>
            </a:rPr>
            <a:t>1-1</a:t>
          </a:r>
        </a:p>
      </cdr:txBody>
    </cdr:sp>
  </cdr:relSizeAnchor>
  <cdr:relSizeAnchor xmlns:cdr="http://schemas.openxmlformats.org/drawingml/2006/chartDrawing">
    <cdr:from>
      <cdr:x>0.66279</cdr:x>
      <cdr:y>0.64444</cdr:y>
    </cdr:from>
    <cdr:to>
      <cdr:x>0.97219</cdr:x>
      <cdr:y>0.76555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343400" y="2209800"/>
          <a:ext cx="2027560" cy="4152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45720" bIns="0" rtlCol="0" anchor="ctr" anchorCtr="0"/>
        <a:lstStyle xmlns:a="http://schemas.openxmlformats.org/drawingml/2006/main">
          <a:lvl1pPr marL="0" indent="0">
            <a:defRPr sz="1100">
              <a:latin typeface="Verdana"/>
            </a:defRPr>
          </a:lvl1pPr>
          <a:lvl2pPr marL="457200" indent="0">
            <a:defRPr sz="1100">
              <a:latin typeface="Verdana"/>
            </a:defRPr>
          </a:lvl2pPr>
          <a:lvl3pPr marL="914400" indent="0">
            <a:defRPr sz="1100">
              <a:latin typeface="Verdana"/>
            </a:defRPr>
          </a:lvl3pPr>
          <a:lvl4pPr marL="1371600" indent="0">
            <a:defRPr sz="1100">
              <a:latin typeface="Verdana"/>
            </a:defRPr>
          </a:lvl4pPr>
          <a:lvl5pPr marL="1828800" indent="0">
            <a:defRPr sz="1100">
              <a:latin typeface="Verdana"/>
            </a:defRPr>
          </a:lvl5pPr>
          <a:lvl6pPr marL="2286000" indent="0">
            <a:defRPr sz="1100">
              <a:latin typeface="Verdana"/>
            </a:defRPr>
          </a:lvl6pPr>
          <a:lvl7pPr marL="2743200" indent="0">
            <a:defRPr sz="1100">
              <a:latin typeface="Verdana"/>
            </a:defRPr>
          </a:lvl7pPr>
          <a:lvl8pPr marL="3200400" indent="0">
            <a:defRPr sz="1100">
              <a:latin typeface="Verdana"/>
            </a:defRPr>
          </a:lvl8pPr>
          <a:lvl9pPr marL="3657600" indent="0">
            <a:defRPr sz="1100">
              <a:latin typeface="Verdana"/>
            </a:defRPr>
          </a:lvl9pPr>
        </a:lstStyle>
        <a:p xmlns:a="http://schemas.openxmlformats.org/drawingml/2006/main">
          <a:pPr algn="r"/>
          <a:r>
            <a:rPr lang="en-US" sz="1600" b="1" dirty="0">
              <a:solidFill>
                <a:sysClr val="windowText" lastClr="000000"/>
              </a:solidFill>
              <a:latin typeface="Verdana" pitchFamily="34" charset="0"/>
            </a:rPr>
            <a:t>12-1</a:t>
          </a:r>
        </a:p>
      </cdr:txBody>
    </cdr:sp>
  </cdr:relSizeAnchor>
  <cdr:relSizeAnchor xmlns:cdr="http://schemas.openxmlformats.org/drawingml/2006/chartDrawing">
    <cdr:from>
      <cdr:x>0.53012</cdr:x>
      <cdr:y>0.02733</cdr:y>
    </cdr:from>
    <cdr:to>
      <cdr:x>1</cdr:x>
      <cdr:y>0.14846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473986" y="93715"/>
          <a:ext cx="3079214" cy="4153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45720" bIns="0" rtlCol="0" anchor="ctr" anchorCtr="0"/>
        <a:lstStyle xmlns:a="http://schemas.openxmlformats.org/drawingml/2006/main">
          <a:lvl1pPr marL="0" indent="0">
            <a:defRPr sz="1100">
              <a:latin typeface="Verdana"/>
            </a:defRPr>
          </a:lvl1pPr>
          <a:lvl2pPr marL="457200" indent="0">
            <a:defRPr sz="1100">
              <a:latin typeface="Verdana"/>
            </a:defRPr>
          </a:lvl2pPr>
          <a:lvl3pPr marL="914400" indent="0">
            <a:defRPr sz="1100">
              <a:latin typeface="Verdana"/>
            </a:defRPr>
          </a:lvl3pPr>
          <a:lvl4pPr marL="1371600" indent="0">
            <a:defRPr sz="1100">
              <a:latin typeface="Verdana"/>
            </a:defRPr>
          </a:lvl4pPr>
          <a:lvl5pPr marL="1828800" indent="0">
            <a:defRPr sz="1100">
              <a:latin typeface="Verdana"/>
            </a:defRPr>
          </a:lvl5pPr>
          <a:lvl6pPr marL="2286000" indent="0">
            <a:defRPr sz="1100">
              <a:latin typeface="Verdana"/>
            </a:defRPr>
          </a:lvl6pPr>
          <a:lvl7pPr marL="2743200" indent="0">
            <a:defRPr sz="1100">
              <a:latin typeface="Verdana"/>
            </a:defRPr>
          </a:lvl7pPr>
          <a:lvl8pPr marL="3200400" indent="0">
            <a:defRPr sz="1100">
              <a:latin typeface="Verdana"/>
            </a:defRPr>
          </a:lvl8pPr>
          <a:lvl9pPr marL="3657600" indent="0">
            <a:defRPr sz="1100">
              <a:latin typeface="Verdana"/>
            </a:defRPr>
          </a:lvl9pPr>
        </a:lstStyle>
        <a:p xmlns:a="http://schemas.openxmlformats.org/drawingml/2006/main">
          <a:pPr algn="r"/>
          <a:r>
            <a:rPr lang="en-US" sz="1400" b="1" dirty="0">
              <a:solidFill>
                <a:sysClr val="windowText" lastClr="000000"/>
              </a:solidFill>
              <a:latin typeface="Verdana" pitchFamily="34" charset="0"/>
            </a:rPr>
            <a:t>Ratio</a:t>
          </a:r>
          <a:r>
            <a:rPr lang="en-US" sz="1400" b="1" baseline="0" dirty="0">
              <a:solidFill>
                <a:sysClr val="windowText" lastClr="000000"/>
              </a:solidFill>
              <a:latin typeface="Verdana" pitchFamily="34" charset="0"/>
            </a:rPr>
            <a:t> (white to each group)</a:t>
          </a:r>
          <a:endParaRPr lang="en-US" sz="1400" b="1" dirty="0">
            <a:solidFill>
              <a:sysClr val="windowText" lastClr="000000"/>
            </a:solidFill>
            <a:latin typeface="Verdana" pitchFamily="34" charset="0"/>
          </a:endParaRPr>
        </a:p>
      </cdr:txBody>
    </cdr:sp>
  </cdr:relSizeAnchor>
  <cdr:relSizeAnchor xmlns:cdr="http://schemas.openxmlformats.org/drawingml/2006/chartDrawing">
    <cdr:from>
      <cdr:x>0.66279</cdr:x>
      <cdr:y>0.82222</cdr:y>
    </cdr:from>
    <cdr:to>
      <cdr:x>0.97219</cdr:x>
      <cdr:y>0.94334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4343400" y="2819400"/>
          <a:ext cx="2027560" cy="4153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45720" bIns="0" rtlCol="0" anchor="ctr" anchorCtr="0"/>
        <a:lstStyle xmlns:a="http://schemas.openxmlformats.org/drawingml/2006/main">
          <a:lvl1pPr marL="0" indent="0">
            <a:defRPr sz="1100">
              <a:latin typeface="Verdana"/>
            </a:defRPr>
          </a:lvl1pPr>
          <a:lvl2pPr marL="457200" indent="0">
            <a:defRPr sz="1100">
              <a:latin typeface="Verdana"/>
            </a:defRPr>
          </a:lvl2pPr>
          <a:lvl3pPr marL="914400" indent="0">
            <a:defRPr sz="1100">
              <a:latin typeface="Verdana"/>
            </a:defRPr>
          </a:lvl3pPr>
          <a:lvl4pPr marL="1371600" indent="0">
            <a:defRPr sz="1100">
              <a:latin typeface="Verdana"/>
            </a:defRPr>
          </a:lvl4pPr>
          <a:lvl5pPr marL="1828800" indent="0">
            <a:defRPr sz="1100">
              <a:latin typeface="Verdana"/>
            </a:defRPr>
          </a:lvl5pPr>
          <a:lvl6pPr marL="2286000" indent="0">
            <a:defRPr sz="1100">
              <a:latin typeface="Verdana"/>
            </a:defRPr>
          </a:lvl6pPr>
          <a:lvl7pPr marL="2743200" indent="0">
            <a:defRPr sz="1100">
              <a:latin typeface="Verdana"/>
            </a:defRPr>
          </a:lvl7pPr>
          <a:lvl8pPr marL="3200400" indent="0">
            <a:defRPr sz="1100">
              <a:latin typeface="Verdana"/>
            </a:defRPr>
          </a:lvl8pPr>
          <a:lvl9pPr marL="3657600" indent="0">
            <a:defRPr sz="1100">
              <a:latin typeface="Verdana"/>
            </a:defRPr>
          </a:lvl9pPr>
        </a:lstStyle>
        <a:p xmlns:a="http://schemas.openxmlformats.org/drawingml/2006/main">
          <a:pPr algn="r"/>
          <a:r>
            <a:rPr lang="en-US" sz="1600" b="1" dirty="0">
              <a:solidFill>
                <a:sysClr val="windowText" lastClr="000000"/>
              </a:solidFill>
              <a:latin typeface="Verdana" pitchFamily="34" charset="0"/>
            </a:rPr>
            <a:t>14-1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0.48649</cdr:x>
      <cdr:y>0.56364</cdr:y>
    </cdr:from>
    <cdr:to>
      <cdr:x>0.71307</cdr:x>
      <cdr:y>0.64088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743200" y="2362200"/>
          <a:ext cx="1277640" cy="3237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200" b="1" baseline="0" dirty="0">
              <a:solidFill>
                <a:schemeClr val="tx1"/>
              </a:solidFill>
              <a:latin typeface="Verdana" pitchFamily="34" charset="0"/>
            </a:rPr>
            <a:t>Other mixed </a:t>
          </a:r>
          <a:endParaRPr lang="en-US" sz="1200" b="1" dirty="0">
            <a:solidFill>
              <a:schemeClr val="tx1"/>
            </a:solidFill>
            <a:latin typeface="Verdana" pitchFamily="34" charset="0"/>
          </a:endParaRPr>
        </a:p>
      </cdr:txBody>
    </cdr:sp>
  </cdr:relSizeAnchor>
  <cdr:relSizeAnchor xmlns:cdr="http://schemas.openxmlformats.org/drawingml/2006/chartDrawing">
    <cdr:from>
      <cdr:x>0.2027</cdr:x>
      <cdr:y>0.32727</cdr:y>
    </cdr:from>
    <cdr:to>
      <cdr:x>0.47699</cdr:x>
      <cdr:y>0.40997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143000" y="1371600"/>
          <a:ext cx="1546666" cy="3465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200" b="1" baseline="0" dirty="0">
              <a:solidFill>
                <a:schemeClr val="bg1"/>
              </a:solidFill>
              <a:latin typeface="Verdana" pitchFamily="34" charset="0"/>
            </a:rPr>
            <a:t>Hispanic/White</a:t>
          </a:r>
          <a:r>
            <a:rPr lang="en-US" sz="800" b="1" baseline="0" dirty="0">
              <a:solidFill>
                <a:schemeClr val="bg1"/>
              </a:solidFill>
              <a:latin typeface="Verdana" pitchFamily="34" charset="0"/>
            </a:rPr>
            <a:t> </a:t>
          </a:r>
        </a:p>
      </cdr:txBody>
    </cdr:sp>
  </cdr:relSizeAnchor>
  <cdr:relSizeAnchor xmlns:cdr="http://schemas.openxmlformats.org/drawingml/2006/chartDrawing">
    <cdr:from>
      <cdr:x>0.45614</cdr:x>
      <cdr:y>0.18367</cdr:y>
    </cdr:from>
    <cdr:to>
      <cdr:x>0.6821</cdr:x>
      <cdr:y>0.35543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981200" y="685800"/>
          <a:ext cx="981434" cy="6413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200" b="1" baseline="0" dirty="0">
              <a:solidFill>
                <a:sysClr val="windowText" lastClr="000000"/>
              </a:solidFill>
              <a:latin typeface="Verdana" pitchFamily="34" charset="0"/>
            </a:rPr>
            <a:t>Asian/White</a:t>
          </a:r>
          <a:r>
            <a:rPr lang="en-US" sz="800" b="1" baseline="0" dirty="0">
              <a:solidFill>
                <a:sysClr val="windowText" lastClr="000000"/>
              </a:solidFill>
              <a:latin typeface="Verdana" pitchFamily="34" charset="0"/>
            </a:rPr>
            <a:t> </a:t>
          </a:r>
        </a:p>
      </cdr:txBody>
    </cdr:sp>
  </cdr:relSizeAnchor>
  <cdr:relSizeAnchor xmlns:cdr="http://schemas.openxmlformats.org/drawingml/2006/chartDrawing">
    <cdr:from>
      <cdr:x>0.64865</cdr:x>
      <cdr:y>0.34545</cdr:y>
    </cdr:from>
    <cdr:to>
      <cdr:x>0.91892</cdr:x>
      <cdr:y>0.45529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3657600" y="1447800"/>
          <a:ext cx="1524026" cy="4603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200" b="1" baseline="0" dirty="0">
              <a:solidFill>
                <a:sysClr val="windowText" lastClr="000000"/>
              </a:solidFill>
              <a:latin typeface="Verdana" pitchFamily="34" charset="0"/>
            </a:rPr>
            <a:t>Black/White</a:t>
          </a:r>
          <a:r>
            <a:rPr lang="en-US" sz="800" b="1" baseline="0" dirty="0">
              <a:solidFill>
                <a:sysClr val="windowText" lastClr="000000"/>
              </a:solidFill>
              <a:latin typeface="Verdana" pitchFamily="34" charset="0"/>
            </a:rPr>
            <a:t> 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8AAC5F-59AF-48C9-BF20-254BB8AC10A2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EB30B-6C0E-4AB1-ABE3-D064C6EEE4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B78F23-7B17-4360-9B56-489977FCF4C4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41F39-CA18-4F77-A0B4-ACF02FBE9C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41F39-CA18-4F77-A0B4-ACF02FBE9C7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Source: Pew Research Center analysis of the Decennial Census and American Community Surveys (ACS) Integrated Public Use </a:t>
            </a:r>
            <a:r>
              <a:rPr lang="en-US" sz="1200" dirty="0" err="1" smtClean="0"/>
              <a:t>Microdata</a:t>
            </a:r>
            <a:r>
              <a:rPr lang="en-US" sz="1200" dirty="0" smtClean="0"/>
              <a:t> Sample (IPUMS) files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41F39-CA18-4F77-A0B4-ACF02FBE9C7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Note: Question was worded “Do you mostly think of Obama as a black person or mostly as a person of mixed race?.</a:t>
            </a:r>
            <a:br>
              <a:rPr lang="en-US" sz="1200" dirty="0" smtClean="0"/>
            </a:br>
            <a:r>
              <a:rPr lang="en-US" sz="1200" dirty="0" smtClean="0"/>
              <a:t>Source: Pew Research Center race survey, conducted Oct 28-Nov30,2009 (N=2,884)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41F39-CA18-4F77-A0B4-ACF02FBE9C7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41F39-CA18-4F77-A0B4-ACF02FBE9C7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41F39-CA18-4F77-A0B4-ACF02FBE9C7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41F39-CA18-4F77-A0B4-ACF02FBE9C7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Source: Pew</a:t>
            </a:r>
            <a:r>
              <a:rPr lang="en-US" baseline="0" dirty="0" smtClean="0"/>
              <a:t> Hispanic Center analysis of the national exit poll data, 1980-2012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41F39-CA18-4F77-A0B4-ACF02FBE9C7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Source:</a:t>
            </a:r>
            <a:r>
              <a:rPr lang="en-US" baseline="0" dirty="0" smtClean="0"/>
              <a:t> Pew Hispanic Center tabulations of the CPS (Nov supplements).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41F39-CA18-4F77-A0B4-ACF02FBE9C7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Second gen report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41F39-CA18-4F77-A0B4-ACF02FBE9C7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March 2012 CPS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41F39-CA18-4F77-A0B4-ACF02FBE9C7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41F39-CA18-4F77-A0B4-ACF02FBE9C7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Source: 2012 National Survey of Latinos &amp; 2012 Asian-American Survey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41F39-CA18-4F77-A0B4-ACF02FBE9C7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F100A-1439-47B5-93D9-212615D5B14A}" type="datetime4">
              <a:rPr lang="en-US" smtClean="0"/>
              <a:pPr/>
              <a:t>May 7,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www.pewproject.org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152400" y="5867400"/>
            <a:ext cx="88392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152400" y="1600200"/>
            <a:ext cx="8839200" cy="2971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1981200"/>
            <a:ext cx="7086600" cy="1752600"/>
          </a:xfrm>
        </p:spPr>
        <p:txBody>
          <a:bodyPr>
            <a:noAutofit/>
          </a:bodyPr>
          <a:lstStyle>
            <a:lvl1pPr algn="l">
              <a:defRPr sz="3600" baseline="0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Presentation Name</a:t>
            </a:r>
            <a:br>
              <a:rPr lang="en-US" dirty="0" smtClean="0"/>
            </a:br>
            <a:r>
              <a:rPr lang="en-US" dirty="0" smtClean="0"/>
              <a:t>Optional Third Line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3810000"/>
            <a:ext cx="3733800" cy="3810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name of presenter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600200"/>
            <a:ext cx="3810000" cy="381000"/>
          </a:xfrm>
        </p:spPr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 smtClean="0"/>
              <a:t>Click to edit Kicker</a:t>
            </a:r>
            <a:endParaRPr lang="en-US" dirty="0"/>
          </a:p>
        </p:txBody>
      </p:sp>
      <p:pic>
        <p:nvPicPr>
          <p:cNvPr id="1027" name="Picture 3" descr="\\vmware-host\Shared Folders\My Desktop\Design Files\Logos\PRC 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78904"/>
            <a:ext cx="2895600" cy="392696"/>
          </a:xfrm>
          <a:prstGeom prst="rect">
            <a:avLst/>
          </a:prstGeom>
          <a:noFill/>
        </p:spPr>
      </p:pic>
      <p:sp>
        <p:nvSpPr>
          <p:cNvPr id="24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4191000"/>
            <a:ext cx="3733800" cy="304800"/>
          </a:xfrm>
        </p:spPr>
        <p:txBody>
          <a:bodyPr/>
          <a:lstStyle>
            <a:lvl1pPr>
              <a:defRPr sz="1600" b="0" i="1">
                <a:solidFill>
                  <a:schemeClr val="bg1">
                    <a:lumMod val="50000"/>
                  </a:schemeClr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 smtClean="0"/>
              <a:t>Click to edit presenter’s title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4953000"/>
            <a:ext cx="3733800" cy="762000"/>
          </a:xfrm>
        </p:spPr>
        <p:txBody>
          <a:bodyPr>
            <a:normAutofit/>
          </a:bodyPr>
          <a:lstStyle>
            <a:lvl1pPr>
              <a:defRPr sz="1200" b="0" i="1" baseline="0">
                <a:solidFill>
                  <a:schemeClr val="bg1">
                    <a:lumMod val="75000"/>
                  </a:schemeClr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 smtClean="0"/>
              <a:t>Paste project logo here (delete this text box)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F100A-1439-47B5-93D9-212615D5B14A}" type="datetime4">
              <a:rPr lang="en-US" smtClean="0"/>
              <a:pPr/>
              <a:t>May 7,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www.pewproject.org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152400" y="5867400"/>
            <a:ext cx="88392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152400" y="1600200"/>
            <a:ext cx="8839200" cy="2971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1981200"/>
            <a:ext cx="7086600" cy="762000"/>
          </a:xfrm>
        </p:spPr>
        <p:txBody>
          <a:bodyPr>
            <a:noAutofit/>
          </a:bodyPr>
          <a:lstStyle>
            <a:lvl1pPr algn="l">
              <a:defRPr sz="3600" baseline="0"/>
            </a:lvl1pPr>
          </a:lstStyle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2895600"/>
            <a:ext cx="3733800" cy="3810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name of presenter</a:t>
            </a:r>
            <a:endParaRPr lang="en-US" dirty="0"/>
          </a:p>
        </p:txBody>
      </p:sp>
      <p:pic>
        <p:nvPicPr>
          <p:cNvPr id="1027" name="Picture 3" descr="\\vmware-host\Shared Folders\My Desktop\Design Files\Logos\PRC 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78904"/>
            <a:ext cx="2895600" cy="392696"/>
          </a:xfrm>
          <a:prstGeom prst="rect">
            <a:avLst/>
          </a:prstGeom>
          <a:noFill/>
        </p:spPr>
      </p:pic>
      <p:sp>
        <p:nvSpPr>
          <p:cNvPr id="24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3200400"/>
            <a:ext cx="3048000" cy="304800"/>
          </a:xfrm>
        </p:spPr>
        <p:txBody>
          <a:bodyPr/>
          <a:lstStyle>
            <a:lvl1pPr>
              <a:defRPr sz="1600" b="0" i="1">
                <a:solidFill>
                  <a:schemeClr val="bg1">
                    <a:lumMod val="50000"/>
                  </a:schemeClr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 smtClean="0"/>
              <a:t>Click to edit presenter’s title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4953000"/>
            <a:ext cx="3733800" cy="762000"/>
          </a:xfrm>
        </p:spPr>
        <p:txBody>
          <a:bodyPr>
            <a:normAutofit/>
          </a:bodyPr>
          <a:lstStyle>
            <a:lvl1pPr>
              <a:defRPr sz="1200" b="0" i="1" baseline="0">
                <a:solidFill>
                  <a:schemeClr val="bg1">
                    <a:lumMod val="75000"/>
                  </a:schemeClr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 smtClean="0"/>
              <a:t>Paste project logo here (delete this text box)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3505200"/>
            <a:ext cx="3048000" cy="304800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</a:t>
            </a:r>
            <a:r>
              <a:rPr lang="en-US" dirty="0" err="1" smtClean="0"/>
              <a:t>prsenter’s</a:t>
            </a:r>
            <a:r>
              <a:rPr lang="en-US" dirty="0" smtClean="0"/>
              <a:t> email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4724400" y="2895600"/>
            <a:ext cx="3505200" cy="381000"/>
          </a:xfrm>
        </p:spPr>
        <p:txBody>
          <a:bodyPr/>
          <a:lstStyle>
            <a:lvl1pPr>
              <a:defRPr lang="en-US" sz="1800" b="1" kern="1200" baseline="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another person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724400" y="3200400"/>
            <a:ext cx="3048000" cy="304800"/>
          </a:xfrm>
        </p:spPr>
        <p:txBody>
          <a:bodyPr>
            <a:noAutofit/>
          </a:bodyPr>
          <a:lstStyle>
            <a:lvl1pPr>
              <a:defRPr lang="en-US" sz="1600" b="0" i="1" kern="1200" dirty="0" smtClean="0">
                <a:solidFill>
                  <a:schemeClr val="bg1">
                    <a:lumMod val="50000"/>
                  </a:schemeClr>
                </a:solidFill>
                <a:latin typeface="Georgia" pitchFamily="18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person’s title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9" hasCustomPrompt="1"/>
          </p:nvPr>
        </p:nvSpPr>
        <p:spPr>
          <a:xfrm>
            <a:off x="4724400" y="3505200"/>
            <a:ext cx="3048000" cy="304800"/>
          </a:xfrm>
        </p:spPr>
        <p:txBody>
          <a:bodyPr>
            <a:noAutofit/>
          </a:bodyPr>
          <a:lstStyle>
            <a:lvl1pPr>
              <a:defRPr lang="en-US" sz="1400" b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person’s email</a:t>
            </a:r>
            <a:endParaRPr lang="en-US" dirty="0"/>
          </a:p>
        </p:txBody>
      </p:sp>
      <p:cxnSp>
        <p:nvCxnSpPr>
          <p:cNvPr id="27" name="Straight Connector 26"/>
          <p:cNvCxnSpPr/>
          <p:nvPr userDrawn="1"/>
        </p:nvCxnSpPr>
        <p:spPr>
          <a:xfrm rot="5400000">
            <a:off x="3848100" y="3390900"/>
            <a:ext cx="9906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6400800"/>
            <a:ext cx="2362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219200" y="1447800"/>
            <a:ext cx="7924800" cy="1371600"/>
          </a:xfrm>
        </p:spPr>
        <p:txBody>
          <a:bodyPr anchor="t"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4D48E-3AD3-4A5A-9142-B1997019D79B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E893E-7CB4-47B1-81DC-B527DC18F5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5786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1219200" cy="304800"/>
          </a:xfrm>
        </p:spPr>
        <p:txBody>
          <a:bodyPr/>
          <a:lstStyle/>
          <a:p>
            <a:fld id="{2F5814D8-D17E-403D-BB23-DF0CDA7DEB2B}" type="datetime4">
              <a:rPr lang="en-US" smtClean="0"/>
              <a:pPr/>
              <a:t>May 7, 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7620000" y="6324600"/>
            <a:ext cx="1066800" cy="304800"/>
          </a:xfrm>
        </p:spPr>
        <p:txBody>
          <a:bodyPr/>
          <a:lstStyle/>
          <a:p>
            <a:fld id="{E2B37319-2E82-4D56-ADBC-557F98406E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1752600" y="6324600"/>
            <a:ext cx="5715000" cy="3048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smtClean="0">
                <a:solidFill>
                  <a:srgbClr val="808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www.pewproject.org</a:t>
            </a:r>
            <a:endParaRPr lang="en-US" dirty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219200"/>
            <a:ext cx="8229600" cy="4876800"/>
          </a:xfrm>
        </p:spPr>
        <p:txBody>
          <a:bodyPr/>
          <a:lstStyle>
            <a:lvl2pPr marL="742950" indent="-627063">
              <a:defRPr/>
            </a:lvl2pPr>
            <a:lvl3pPr marL="1143000" indent="-800100">
              <a:defRPr sz="1200"/>
            </a:lvl3pPr>
            <a:lvl4pPr marL="1600200" indent="-1028700">
              <a:defRPr sz="1200"/>
            </a:lvl4pPr>
            <a:lvl5pPr marL="2057400" indent="-1258888"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19200"/>
            <a:ext cx="8229600" cy="4572001"/>
          </a:xfrm>
        </p:spPr>
        <p:txBody>
          <a:bodyPr/>
          <a:lstStyle>
            <a:lvl1pPr>
              <a:buNone/>
              <a:defRPr sz="1800" b="1">
                <a:latin typeface="Arial" pitchFamily="34" charset="0"/>
                <a:ea typeface="Verdana" pitchFamily="34" charset="0"/>
                <a:cs typeface="Arial" pitchFamily="34" charset="0"/>
              </a:defRPr>
            </a:lvl1pPr>
            <a:lvl2pPr marL="742950" indent="-573088"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685800"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911225"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1143000"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Paste chart here  (adjust width of this container as necessary)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1219200" cy="304800"/>
          </a:xfrm>
        </p:spPr>
        <p:txBody>
          <a:bodyPr/>
          <a:lstStyle/>
          <a:p>
            <a:fld id="{2F5814D8-D17E-403D-BB23-DF0CDA7DEB2B}" type="datetime4">
              <a:rPr lang="en-US" smtClean="0"/>
              <a:pPr/>
              <a:t>May 7, 2013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7620000" y="6324600"/>
            <a:ext cx="1066800" cy="304800"/>
          </a:xfrm>
        </p:spPr>
        <p:txBody>
          <a:bodyPr/>
          <a:lstStyle/>
          <a:p>
            <a:fld id="{E2B37319-2E82-4D56-ADBC-557F98406E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1752600" y="6324600"/>
            <a:ext cx="5715000" cy="3048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smtClean="0">
                <a:solidFill>
                  <a:srgbClr val="808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www.pewproject.org</a:t>
            </a:r>
            <a:endParaRPr lang="en-US" dirty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chart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67400"/>
            <a:ext cx="7620000" cy="228600"/>
          </a:xfrm>
        </p:spPr>
        <p:txBody>
          <a:bodyPr/>
          <a:lstStyle>
            <a:lvl1pPr>
              <a:defRPr sz="1000" b="0" baseline="0">
                <a:latin typeface="+mn-lt"/>
              </a:defRPr>
            </a:lvl1pPr>
          </a:lstStyle>
          <a:p>
            <a:pPr lvl="0"/>
            <a:r>
              <a:rPr lang="en-US" dirty="0" smtClean="0"/>
              <a:t>Click to add Source Note, etc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47800"/>
            <a:ext cx="8229600" cy="4343401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="1">
                <a:latin typeface="Arial" pitchFamily="34" charset="0"/>
                <a:ea typeface="Verdana" pitchFamily="34" charset="0"/>
                <a:cs typeface="Arial" pitchFamily="34" charset="0"/>
              </a:defRPr>
            </a:lvl1pPr>
            <a:lvl2pPr marL="742950" indent="-573088"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685800"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911225"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1143000"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Paste chart here (adjust width of this container as necessary)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1219200" cy="304800"/>
          </a:xfrm>
        </p:spPr>
        <p:txBody>
          <a:bodyPr/>
          <a:lstStyle/>
          <a:p>
            <a:fld id="{2F5814D8-D17E-403D-BB23-DF0CDA7DEB2B}" type="datetime4">
              <a:rPr lang="en-US" smtClean="0"/>
              <a:pPr/>
              <a:t>May 7, 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7620000" y="6324600"/>
            <a:ext cx="1066800" cy="304800"/>
          </a:xfrm>
        </p:spPr>
        <p:txBody>
          <a:bodyPr/>
          <a:lstStyle/>
          <a:p>
            <a:fld id="{E2B37319-2E82-4D56-ADBC-557F98406E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1752600" y="6324600"/>
            <a:ext cx="5715000" cy="3048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smtClean="0">
                <a:solidFill>
                  <a:srgbClr val="808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www.pewproject.org</a:t>
            </a:r>
            <a:endParaRPr lang="en-US" dirty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chart title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14400"/>
            <a:ext cx="8229600" cy="533400"/>
          </a:xfrm>
        </p:spPr>
        <p:txBody>
          <a:bodyPr anchor="b"/>
          <a:lstStyle>
            <a:lvl1pPr algn="ctr">
              <a:defRPr b="0" i="1">
                <a:solidFill>
                  <a:schemeClr val="bg1">
                    <a:lumMod val="50000"/>
                  </a:schemeClr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867400"/>
            <a:ext cx="7620000" cy="228600"/>
          </a:xfrm>
        </p:spPr>
        <p:txBody>
          <a:bodyPr/>
          <a:lstStyle>
            <a:lvl1pPr>
              <a:defRPr sz="1000" b="0" baseline="0">
                <a:latin typeface="+mn-lt"/>
              </a:defRPr>
            </a:lvl1pPr>
          </a:lstStyle>
          <a:p>
            <a:pPr lvl="0"/>
            <a:r>
              <a:rPr lang="en-US" dirty="0" smtClean="0"/>
              <a:t>Click to add Source Note, etc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438401"/>
            <a:ext cx="7772400" cy="990599"/>
          </a:xfrm>
        </p:spPr>
        <p:txBody>
          <a:bodyPr anchor="t">
            <a:normAutofit/>
          </a:bodyPr>
          <a:lstStyle>
            <a:lvl1pPr algn="ctr">
              <a:defRPr sz="2400" b="1" cap="all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SECTION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081213"/>
            <a:ext cx="7772400" cy="357187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 b="1" baseline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subsection kicker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1219200" cy="365125"/>
          </a:xfrm>
        </p:spPr>
        <p:txBody>
          <a:bodyPr/>
          <a:lstStyle/>
          <a:p>
            <a:fld id="{72DEDA58-0F44-4E6F-A662-CD004C5E500D}" type="datetime4">
              <a:rPr lang="en-US" smtClean="0"/>
              <a:pPr/>
              <a:t>May 7,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www.pewproject.org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52400" y="3429000"/>
            <a:ext cx="88392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1981200"/>
            <a:ext cx="88392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 rot="5400000">
            <a:off x="4305300" y="2019300"/>
            <a:ext cx="533400" cy="883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219200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Arial" pitchFamily="34" charset="0"/>
                <a:ea typeface="Verdana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chart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1828800"/>
            <a:ext cx="4040188" cy="3962401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Paste chart here OR</a:t>
            </a:r>
          </a:p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9200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chart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1828801"/>
            <a:ext cx="4041775" cy="39624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Paste chart here OR</a:t>
            </a:r>
          </a:p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1219200" cy="365125"/>
          </a:xfrm>
        </p:spPr>
        <p:txBody>
          <a:bodyPr/>
          <a:lstStyle/>
          <a:p>
            <a:fld id="{9B855AF8-0094-43D5-8F89-5AB58B08CE88}" type="datetime4">
              <a:rPr lang="en-US" smtClean="0"/>
              <a:pPr/>
              <a:t>May 7, 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www.pewproject.org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67400"/>
            <a:ext cx="7620000" cy="228600"/>
          </a:xfrm>
        </p:spPr>
        <p:txBody>
          <a:bodyPr/>
          <a:lstStyle>
            <a:lvl1pPr>
              <a:defRPr sz="1000" b="0" baseline="0">
                <a:latin typeface="+mn-lt"/>
              </a:defRPr>
            </a:lvl1pPr>
          </a:lstStyle>
          <a:p>
            <a:pPr lvl="0"/>
            <a:r>
              <a:rPr lang="en-US" dirty="0" smtClean="0"/>
              <a:t>Click to add Source Note, etc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2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1219200" cy="365125"/>
          </a:xfrm>
        </p:spPr>
        <p:txBody>
          <a:bodyPr/>
          <a:lstStyle/>
          <a:p>
            <a:fld id="{8B82A246-B949-4BE4-BEA5-462CF74F3E30}" type="datetime4">
              <a:rPr lang="en-US" smtClean="0"/>
              <a:pPr/>
              <a:t>May 7,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www.pewproject.org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90600"/>
            <a:ext cx="8229600" cy="457200"/>
          </a:xfrm>
        </p:spPr>
        <p:txBody>
          <a:bodyPr anchor="b"/>
          <a:lstStyle>
            <a:lvl1pPr algn="ctr">
              <a:defRPr b="0" i="1">
                <a:solidFill>
                  <a:schemeClr val="bg1">
                    <a:lumMod val="50000"/>
                  </a:schemeClr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295400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 baseline="0">
                <a:latin typeface="Arial" pitchFamily="34" charset="0"/>
                <a:ea typeface="Verdana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chart title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1905001"/>
            <a:ext cx="4040188" cy="38862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Paste chart here OR</a:t>
            </a:r>
          </a:p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95400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chart title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1905001"/>
            <a:ext cx="4041775" cy="38862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Paste chart here OR</a:t>
            </a:r>
          </a:p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867400"/>
            <a:ext cx="7620000" cy="228600"/>
          </a:xfrm>
        </p:spPr>
        <p:txBody>
          <a:bodyPr/>
          <a:lstStyle>
            <a:lvl1pPr>
              <a:defRPr sz="1000" b="0" baseline="0">
                <a:latin typeface="+mn-lt"/>
              </a:defRPr>
            </a:lvl1pPr>
          </a:lstStyle>
          <a:p>
            <a:pPr lvl="0"/>
            <a:r>
              <a:rPr lang="en-US" dirty="0" smtClean="0"/>
              <a:t>Click to add Source Note, etc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D86A1-AE8F-46E8-BA76-B9B2DF704D0B}" type="datetime4">
              <a:rPr lang="en-US" smtClean="0"/>
              <a:pPr/>
              <a:t>May 7, 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www.pewproject.org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67400"/>
            <a:ext cx="7620000" cy="228600"/>
          </a:xfrm>
        </p:spPr>
        <p:txBody>
          <a:bodyPr/>
          <a:lstStyle>
            <a:lvl1pPr>
              <a:defRPr sz="1000" b="0" baseline="0">
                <a:latin typeface="+mn-lt"/>
              </a:defRPr>
            </a:lvl1pPr>
          </a:lstStyle>
          <a:p>
            <a:pPr lvl="0"/>
            <a:r>
              <a:rPr lang="en-US" dirty="0" smtClean="0"/>
              <a:t>Click to add Source Note, etc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6483D-303C-48F5-80BA-8D1BDECCD943}" type="datetime4">
              <a:rPr lang="en-US" smtClean="0"/>
              <a:pPr/>
              <a:t>May 7, 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www.pewproject.org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67400"/>
            <a:ext cx="7620000" cy="228600"/>
          </a:xfrm>
        </p:spPr>
        <p:txBody>
          <a:bodyPr/>
          <a:lstStyle>
            <a:lvl1pPr>
              <a:defRPr sz="1000" b="0" baseline="0">
                <a:latin typeface="+mn-lt"/>
              </a:defRPr>
            </a:lvl1pPr>
          </a:lstStyle>
          <a:p>
            <a:pPr lvl="0"/>
            <a:r>
              <a:rPr lang="en-US" dirty="0" smtClean="0"/>
              <a:t>Click to add Source Note, etc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64275"/>
            <a:ext cx="121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43470-16DF-460A-BC96-502A97480E6E}" type="datetime4">
              <a:rPr lang="en-US" smtClean="0"/>
              <a:pPr/>
              <a:t>May 7,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2600" y="6248400"/>
            <a:ext cx="5715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808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www.pewproject.org</a:t>
            </a:r>
            <a:endParaRPr lang="en-US" dirty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24840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37319-2E82-4D56-ADBC-557F98406E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4495800" y="-4343400"/>
            <a:ext cx="152400" cy="8839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5400000">
            <a:off x="4572000" y="2286000"/>
            <a:ext cx="152400" cy="8991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152400" y="6248400"/>
            <a:ext cx="88392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8" r:id="rId3"/>
    <p:sldLayoutId id="2147483650" r:id="rId4"/>
    <p:sldLayoutId id="2147483651" r:id="rId5"/>
    <p:sldLayoutId id="2147483653" r:id="rId6"/>
    <p:sldLayoutId id="2147483652" r:id="rId7"/>
    <p:sldLayoutId id="2147483654" r:id="rId8"/>
    <p:sldLayoutId id="2147483655" r:id="rId9"/>
    <p:sldLayoutId id="2147483660" r:id="rId10"/>
    <p:sldLayoutId id="2147483661" r:id="rId11"/>
    <p:sldLayoutId id="2147483662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1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Worksheet1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Microsoft_Office_Excel_Worksheet2.xls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dl.handle.net/2027/spo.7977573.0002.107" TargetMode="Externa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981200"/>
            <a:ext cx="7772400" cy="1752600"/>
          </a:xfrm>
        </p:spPr>
        <p:txBody>
          <a:bodyPr/>
          <a:lstStyle/>
          <a:p>
            <a:r>
              <a:rPr lang="en-US" dirty="0" smtClean="0"/>
              <a:t>The State of Race in America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3810000"/>
            <a:ext cx="3733800" cy="381000"/>
          </a:xfrm>
        </p:spPr>
        <p:txBody>
          <a:bodyPr/>
          <a:lstStyle/>
          <a:p>
            <a:r>
              <a:rPr lang="en-US" dirty="0" smtClean="0"/>
              <a:t>Aspen Institute Symposium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209800" y="4191000"/>
            <a:ext cx="4419600" cy="3048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 smtClean="0"/>
              <a:t>April 22, 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4D8-D17E-403D-BB23-DF0CDA7DEB2B}" type="datetime4">
              <a:rPr lang="en-US" smtClean="0"/>
              <a:pPr/>
              <a:t>May 7, 2013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808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www.pewresearch.org</a:t>
            </a:r>
            <a:endParaRPr lang="en-US" dirty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Views about the National Economy among Blacks and Whites, 2004-2013</a:t>
            </a:r>
            <a:endParaRPr lang="en-US" dirty="0"/>
          </a:p>
        </p:txBody>
      </p:sp>
      <p:graphicFrame>
        <p:nvGraphicFramePr>
          <p:cNvPr id="38913" name="Object 1"/>
          <p:cNvGraphicFramePr>
            <a:graphicFrameLocks noChangeAspect="1"/>
          </p:cNvGraphicFramePr>
          <p:nvPr/>
        </p:nvGraphicFramePr>
        <p:xfrm>
          <a:off x="914400" y="1295400"/>
          <a:ext cx="7391400" cy="4419600"/>
        </p:xfrm>
        <a:graphic>
          <a:graphicData uri="http://schemas.openxmlformats.org/presentationml/2006/ole">
            <p:oleObj spid="_x0000_s38913" name="Worksheet" r:id="rId4" imgW="3733836" imgH="2042201" progId="Excel.Sheet.8">
              <p:embed/>
            </p:oleObj>
          </a:graphicData>
        </a:graphic>
      </p:graphicFrame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9600" y="5638800"/>
            <a:ext cx="800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1200" dirty="0" smtClean="0"/>
              <a:t>Source: Pew Research Center various surveys.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4D8-D17E-403D-BB23-DF0CDA7DEB2B}" type="datetime4">
              <a:rPr lang="en-US" smtClean="0"/>
              <a:pPr/>
              <a:t>May 7, 2013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808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www.pewresearch.org</a:t>
            </a:r>
            <a:endParaRPr lang="en-US" dirty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Well Does Your Group Get Along with Other Groups?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57200" y="1219200"/>
            <a:ext cx="8229600" cy="4419600"/>
          </a:xfrm>
        </p:spPr>
        <p:txBody>
          <a:bodyPr>
            <a:normAutofit/>
          </a:bodyPr>
          <a:lstStyle/>
          <a:p>
            <a:r>
              <a:rPr lang="en-US" sz="1400" dirty="0" smtClean="0">
                <a:latin typeface="+mn-lt"/>
              </a:rPr>
              <a:t>% saying that their group gets along well with other groups</a:t>
            </a:r>
            <a:endParaRPr lang="en-US" sz="1400" dirty="0">
              <a:latin typeface="+mn-lt"/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1600200" y="1752600"/>
          <a:ext cx="59436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09600" y="5867400"/>
            <a:ext cx="800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1200" dirty="0" smtClean="0"/>
              <a:t>Source: Pew Research Center 2012 National Survey of Latinos &amp; 2012 Asian-American Survey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4D8-D17E-403D-BB23-DF0CDA7DEB2B}" type="datetime4">
              <a:rPr lang="en-US" smtClean="0"/>
              <a:pPr/>
              <a:t>May 7, 2013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808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www.pewresearch.org</a:t>
            </a:r>
            <a:endParaRPr lang="en-US" dirty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Intermarriage Trend,1980-2010</a:t>
            </a:r>
            <a:endParaRPr lang="en-US" dirty="0"/>
          </a:p>
        </p:txBody>
      </p:sp>
      <p:graphicFrame>
        <p:nvGraphicFramePr>
          <p:cNvPr id="10242" name="Chart 6"/>
          <p:cNvGraphicFramePr>
            <a:graphicFrameLocks/>
          </p:cNvGraphicFramePr>
          <p:nvPr/>
        </p:nvGraphicFramePr>
        <p:xfrm>
          <a:off x="1143000" y="1524000"/>
          <a:ext cx="6705600" cy="4419600"/>
        </p:xfrm>
        <a:graphic>
          <a:graphicData uri="http://schemas.openxmlformats.org/presentationml/2006/ole">
            <p:oleObj spid="_x0000_s10242" name="Worksheet" r:id="rId4" imgW="5523455" imgH="3865199" progId="Excel.Sheet.8">
              <p:embed/>
            </p:oleObj>
          </a:graphicData>
        </a:graphic>
      </p:graphicFrame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33400" y="1066800"/>
            <a:ext cx="800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1400" b="1" dirty="0" smtClean="0"/>
              <a:t>% </a:t>
            </a:r>
            <a:r>
              <a:rPr lang="en-US" sz="1400" b="1" dirty="0"/>
              <a:t>married someone of a different race/ethnicity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09600" y="5867400"/>
            <a:ext cx="800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1200" dirty="0" smtClean="0"/>
              <a:t>Source: Pew Research Center analysis of the Decennial Census and American Community Surveys, IPUMS files.    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4D8-D17E-403D-BB23-DF0CDA7DEB2B}" type="datetime4">
              <a:rPr lang="en-US" smtClean="0"/>
              <a:pPr/>
              <a:t>May 7, 2013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808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www.pewresearch.org</a:t>
            </a:r>
            <a:endParaRPr lang="en-US" dirty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Intermarriage Rate, by Race/Ethnicity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57200" y="1066800"/>
            <a:ext cx="8382000" cy="5029200"/>
          </a:xfrm>
        </p:spPr>
        <p:txBody>
          <a:bodyPr>
            <a:normAutofit/>
          </a:bodyPr>
          <a:lstStyle/>
          <a:p>
            <a:r>
              <a:rPr lang="en-US" sz="1400" dirty="0" smtClean="0">
                <a:latin typeface="+mn-lt"/>
              </a:rPr>
              <a:t>% of newlyweds in 2010 who married someone of a different race or ethnicity </a:t>
            </a:r>
            <a:endParaRPr lang="en-US" sz="1400" dirty="0">
              <a:latin typeface="+mn-lt"/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1447800" y="1676400"/>
          <a:ext cx="5943600" cy="3767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09600" y="5867400"/>
            <a:ext cx="800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1200" dirty="0" smtClean="0"/>
              <a:t>Source: Pew Research Center analysis of 2010 American Community Survey, IPUMS files.    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4D8-D17E-403D-BB23-DF0CDA7DEB2B}" type="datetime4">
              <a:rPr lang="en-US" smtClean="0"/>
              <a:pPr/>
              <a:t>May 7, 2013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808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www.pewresearch.org</a:t>
            </a:r>
            <a:endParaRPr lang="en-US" dirty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Intermarriage Types, Newly Married Couples in 2010</a:t>
            </a:r>
            <a:endParaRPr lang="en-US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1676400" y="1447800"/>
          <a:ext cx="56388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09600" y="5867400"/>
            <a:ext cx="800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1200" dirty="0" smtClean="0"/>
              <a:t>Source: Pew Research Center analysis of 2010 American Community Survey, IPUMS files.    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4D8-D17E-403D-BB23-DF0CDA7DEB2B}" type="datetime4">
              <a:rPr lang="en-US" smtClean="0"/>
              <a:pPr/>
              <a:t>May 7, 2013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808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www.pewresearch.org</a:t>
            </a:r>
            <a:endParaRPr lang="en-US" dirty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 You Think of Obama as Black or Mixed Race?</a:t>
            </a:r>
            <a:br>
              <a:rPr lang="en-US" dirty="0" smtClean="0"/>
            </a:br>
            <a:r>
              <a:rPr lang="en-US" dirty="0" smtClean="0"/>
              <a:t>(% saying…)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1295400" y="1600200"/>
          <a:ext cx="64770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9600" y="5867400"/>
            <a:ext cx="800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1200" dirty="0" smtClean="0"/>
              <a:t>Source: Pew Research Center race survey, conducted Oct 28-Nov30,2009 (N=2,884)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4D8-D17E-403D-BB23-DF0CDA7DEB2B}" type="datetime4">
              <a:rPr lang="en-US" smtClean="0"/>
              <a:pPr/>
              <a:t>May 7, 2013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smtClean="0">
                <a:solidFill>
                  <a:srgbClr val="808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www.pewproject.org</a:t>
            </a:r>
            <a:endParaRPr lang="en-US" dirty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Term Do You Use Most Often to Describe Yourself?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     % saying</a:t>
            </a:r>
            <a:endParaRPr lang="en-US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09600" y="5867400"/>
            <a:ext cx="800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1200" dirty="0" smtClean="0"/>
              <a:t>Source: Pew Research Center 2012 National Survey of Latinos &amp; 2012 Asian-American Survey</a:t>
            </a:r>
            <a:endParaRPr lang="en-US" sz="1200" dirty="0"/>
          </a:p>
        </p:txBody>
      </p:sp>
      <p:graphicFrame>
        <p:nvGraphicFramePr>
          <p:cNvPr id="9" name="Chart 8"/>
          <p:cNvGraphicFramePr/>
          <p:nvPr/>
        </p:nvGraphicFramePr>
        <p:xfrm>
          <a:off x="1447800" y="1752600"/>
          <a:ext cx="63246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washingtonpost.com/rf/image_296w/WashingtonPost/Content/Blogs/celebritology/Images/5104942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160020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oolasianhair.com/wp-content/uploads/2011/12/keanu-reev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762000"/>
            <a:ext cx="1631878" cy="239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762000"/>
            <a:ext cx="1664130" cy="2394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 descr="http://specials-images.forbes.com/imageserve/0f630cOdNGf2f/186x282.jpg?fit=scale&amp;background=0000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8771" y="3630422"/>
            <a:ext cx="1600200" cy="2426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630422"/>
            <a:ext cx="1644452" cy="239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0470" y="3630422"/>
            <a:ext cx="1653904" cy="2397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0" name="Picture 3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27490"/>
            <a:ext cx="1638446" cy="2394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3200400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Beyoncé</a:t>
            </a:r>
            <a:endParaRPr 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2743200" y="3200400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Keanu Reeves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4648200" y="3200400"/>
            <a:ext cx="1650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Salma Hayek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6629400" y="3200400"/>
            <a:ext cx="16071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Derek Jeter</a:t>
            </a:r>
            <a:endParaRPr lang="en-US" sz="1400" dirty="0"/>
          </a:p>
        </p:txBody>
      </p:sp>
      <p:pic>
        <p:nvPicPr>
          <p:cNvPr id="1063" name="Picture 3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762000"/>
            <a:ext cx="1629439" cy="2394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718772" y="6058022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Tiger Woods</a:t>
            </a:r>
            <a:endParaRPr lang="en-US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2667000" y="6021916"/>
            <a:ext cx="1650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Cameron Diaz</a:t>
            </a:r>
            <a:endParaRPr lang="en-US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4660470" y="6021915"/>
            <a:ext cx="1650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Halle Berry</a:t>
            </a:r>
            <a:endParaRPr lang="en-US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6638407" y="6018985"/>
            <a:ext cx="1650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Barack Obama</a:t>
            </a:r>
            <a:endParaRPr lang="en-US" sz="1400" dirty="0"/>
          </a:p>
        </p:txBody>
      </p:sp>
      <p:sp>
        <p:nvSpPr>
          <p:cNvPr id="18" name="Title 4"/>
          <p:cNvSpPr txBox="1">
            <a:spLocks/>
          </p:cNvSpPr>
          <p:nvPr/>
        </p:nvSpPr>
        <p:spPr>
          <a:xfrm>
            <a:off x="457200" y="274638"/>
            <a:ext cx="82296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A-List Celebrities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952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4D8-D17E-403D-BB23-DF0CDA7DEB2B}" type="datetime4">
              <a:rPr lang="en-US" smtClean="0"/>
              <a:pPr/>
              <a:t>May 7, 2013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752600" y="6324600"/>
            <a:ext cx="6096000" cy="3048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808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www.pewresearch.org</a:t>
            </a:r>
            <a:endParaRPr lang="en-US" dirty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dirty="0" err="1" smtClean="0"/>
              <a:t>Hapa</a:t>
            </a:r>
            <a:r>
              <a:rPr lang="en-US" dirty="0" smtClean="0"/>
              <a:t> America</a:t>
            </a:r>
            <a:endParaRPr lang="en-US" dirty="0"/>
          </a:p>
        </p:txBody>
      </p:sp>
      <p:pic>
        <p:nvPicPr>
          <p:cNvPr id="8" name="Picture 7" descr="Person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1143000"/>
            <a:ext cx="2590800" cy="3124200"/>
          </a:xfrm>
          <a:prstGeom prst="rect">
            <a:avLst/>
          </a:prstGeom>
        </p:spPr>
      </p:pic>
      <p:pic>
        <p:nvPicPr>
          <p:cNvPr id="7" name="Picture 6" descr="Person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1143000"/>
            <a:ext cx="2514600" cy="3124200"/>
          </a:xfrm>
          <a:prstGeom prst="rect">
            <a:avLst/>
          </a:prstGeom>
        </p:spPr>
      </p:pic>
      <p:pic>
        <p:nvPicPr>
          <p:cNvPr id="9" name="Picture 8" descr="Person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5200" y="1143000"/>
            <a:ext cx="2590800" cy="3124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66800" y="4343400"/>
            <a:ext cx="182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“I am 100% Black and 100% Japanese.”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733800" y="4343400"/>
            <a:ext cx="205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“I am exactly the same as every other person in 2500.”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6324600" y="4343400"/>
            <a:ext cx="2362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“My last boyfriend told me he liked me because of my race. So I dumped him.”</a:t>
            </a:r>
            <a:endParaRPr lang="en-US" sz="1600" dirty="0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609600" y="5867400"/>
            <a:ext cx="800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1200" dirty="0" smtClean="0"/>
              <a:t>Source: Doubles, Triples and Halves: Kip </a:t>
            </a:r>
            <a:r>
              <a:rPr lang="en-US" sz="1200" dirty="0" err="1" smtClean="0"/>
              <a:t>Fulbeck’s</a:t>
            </a:r>
            <a:r>
              <a:rPr lang="en-US" sz="1200" dirty="0" smtClean="0"/>
              <a:t> </a:t>
            </a:r>
            <a:r>
              <a:rPr lang="en-US" sz="1200" dirty="0" err="1" smtClean="0"/>
              <a:t>Hapa</a:t>
            </a:r>
            <a:r>
              <a:rPr lang="en-US" sz="1200" dirty="0" smtClean="0"/>
              <a:t> Project (2002) (</a:t>
            </a:r>
            <a:r>
              <a:rPr lang="en-US" sz="1200" dirty="0" smtClean="0">
                <a:hlinkClick r:id="rId6"/>
              </a:rPr>
              <a:t>http://hdl.handle.net/2027/spo.7977573.0002.107</a:t>
            </a:r>
            <a:r>
              <a:rPr lang="en-US" sz="1200" dirty="0" smtClean="0"/>
              <a:t>)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524000" y="3200400"/>
            <a:ext cx="6176963" cy="1524000"/>
          </a:xfrm>
          <a:noFill/>
        </p:spPr>
        <p:txBody>
          <a:bodyPr/>
          <a:lstStyle/>
          <a:p>
            <a:pPr marL="0" indent="0" algn="ctr">
              <a:lnSpc>
                <a:spcPct val="80000"/>
              </a:lnSpc>
              <a:buFontTx/>
              <a:buNone/>
            </a:pPr>
            <a:r>
              <a:rPr lang="en-US" sz="2400" dirty="0" smtClean="0"/>
              <a:t>1615 L Street, NW, Suite 700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en-US" sz="2400" dirty="0" smtClean="0"/>
              <a:t>Washington, DC 20036-5631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en-US" sz="2400" dirty="0" smtClean="0"/>
              <a:t>202-419-3600(main) 202-419-3608(fax)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en-US" sz="2400" b="1" dirty="0" smtClean="0"/>
              <a:t>www.pewresearch.org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endParaRPr lang="en-US" sz="2400" b="1" dirty="0" smtClean="0"/>
          </a:p>
        </p:txBody>
      </p:sp>
      <p:pic>
        <p:nvPicPr>
          <p:cNvPr id="35843" name="Picture 3" descr="PewResearchCenter_logo_CMY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905000"/>
            <a:ext cx="762000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4D8-D17E-403D-BB23-DF0CDA7DEB2B}" type="datetime4">
              <a:rPr lang="en-US" smtClean="0"/>
              <a:pPr/>
              <a:t>May 7, 2013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808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www.pewresearch.org</a:t>
            </a:r>
            <a:endParaRPr lang="en-US" dirty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219200" y="1066800"/>
            <a:ext cx="7467600" cy="43434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Demographics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Politics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Education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Economics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Group Relations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Intermarriage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Identity</a:t>
            </a:r>
          </a:p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4D8-D17E-403D-BB23-DF0CDA7DEB2B}" type="datetime4">
              <a:rPr lang="en-US" smtClean="0"/>
              <a:pPr/>
              <a:t>May 7, 2013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808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www.pewresearch.org</a:t>
            </a:r>
            <a:endParaRPr lang="en-US" dirty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dirty="0" smtClean="0"/>
              <a:t>The Changing Face of America,1950-2050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57200" y="914400"/>
            <a:ext cx="8229600" cy="4953000"/>
          </a:xfrm>
        </p:spPr>
        <p:txBody>
          <a:bodyPr/>
          <a:lstStyle/>
          <a:p>
            <a:r>
              <a:rPr lang="en-US" dirty="0" smtClean="0"/>
              <a:t>Percent of Total Population</a:t>
            </a:r>
          </a:p>
          <a:p>
            <a:endParaRPr lang="en-US" dirty="0"/>
          </a:p>
        </p:txBody>
      </p:sp>
      <p:graphicFrame>
        <p:nvGraphicFramePr>
          <p:cNvPr id="8194" name="Object 2"/>
          <p:cNvGraphicFramePr>
            <a:graphicFrameLocks/>
          </p:cNvGraphicFramePr>
          <p:nvPr/>
        </p:nvGraphicFramePr>
        <p:xfrm>
          <a:off x="685800" y="1371600"/>
          <a:ext cx="7853363" cy="4419600"/>
        </p:xfrm>
        <a:graphic>
          <a:graphicData uri="http://schemas.openxmlformats.org/presentationml/2006/ole">
            <p:oleObj spid="_x0000_s94210" name="Chart" r:id="rId4" imgW="6636971" imgH="4396658" progId="MSGraph.Chart.8">
              <p:embed followColorScheme="full"/>
            </p:oleObj>
          </a:graphicData>
        </a:graphic>
      </p:graphicFrame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09600" y="5867400"/>
            <a:ext cx="800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1200" dirty="0" smtClean="0"/>
              <a:t>Source: Pew Research Center Population Projections.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4D8-D17E-403D-BB23-DF0CDA7DEB2B}" type="datetime4">
              <a:rPr lang="en-US" smtClean="0"/>
              <a:pPr/>
              <a:t>May 7, 2013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752600" y="6400800"/>
            <a:ext cx="5715000" cy="3048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ts val="1200"/>
              </a:spcAft>
            </a:pPr>
            <a:endParaRPr lang="en-US" dirty="0" smtClean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808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www.pewresearch.org</a:t>
            </a:r>
          </a:p>
          <a:p>
            <a:pPr fontAlgn="base">
              <a:spcBef>
                <a:spcPct val="0"/>
              </a:spcBef>
              <a:spcAft>
                <a:spcPts val="1200"/>
              </a:spcAft>
            </a:pPr>
            <a:endParaRPr lang="en-US" dirty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2012 Presidential Vote </a:t>
            </a:r>
            <a:br>
              <a:rPr lang="en-US" dirty="0" smtClean="0"/>
            </a:br>
            <a:r>
              <a:rPr lang="en-US" dirty="0" smtClean="0"/>
              <a:t>by Race/Ethnicity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1400" dirty="0" smtClean="0">
                <a:latin typeface="+mn-lt"/>
              </a:rPr>
              <a:t>           %</a:t>
            </a:r>
            <a:endParaRPr lang="en-US" sz="1400" dirty="0">
              <a:latin typeface="+mn-lt"/>
            </a:endParaRPr>
          </a:p>
        </p:txBody>
      </p:sp>
      <p:graphicFrame>
        <p:nvGraphicFramePr>
          <p:cNvPr id="9" name="Chart 8"/>
          <p:cNvGraphicFramePr/>
          <p:nvPr/>
        </p:nvGraphicFramePr>
        <p:xfrm>
          <a:off x="1371600" y="1600200"/>
          <a:ext cx="64008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609600" y="5791200"/>
            <a:ext cx="800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1200" dirty="0" smtClean="0"/>
              <a:t>Source: Pew Research Center analysis of the national exit poll data, 1980-2012  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4D8-D17E-403D-BB23-DF0CDA7DEB2B}" type="datetime4">
              <a:rPr lang="en-US" smtClean="0"/>
              <a:pPr/>
              <a:t>May 7, 2013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ts val="1200"/>
              </a:spcAft>
            </a:pPr>
            <a:endParaRPr lang="en-US" dirty="0" smtClean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808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www.pewresearch.org</a:t>
            </a:r>
          </a:p>
          <a:p>
            <a:pPr fontAlgn="base">
              <a:spcBef>
                <a:spcPct val="0"/>
              </a:spcBef>
              <a:spcAft>
                <a:spcPts val="1200"/>
              </a:spcAft>
            </a:pPr>
            <a:endParaRPr lang="en-US" dirty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Presidential Vote For the Democratic Candidate, 1980-2012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          %</a:t>
            </a:r>
            <a:endParaRPr lang="en-US" sz="1200" b="0" dirty="0" smtClean="0">
              <a:latin typeface="+mn-lt"/>
            </a:endParaRPr>
          </a:p>
          <a:p>
            <a:endParaRPr lang="en-US" dirty="0"/>
          </a:p>
        </p:txBody>
      </p:sp>
      <p:graphicFrame>
        <p:nvGraphicFramePr>
          <p:cNvPr id="9" name="Chart 8"/>
          <p:cNvGraphicFramePr/>
          <p:nvPr/>
        </p:nvGraphicFramePr>
        <p:xfrm>
          <a:off x="1066800" y="1905000"/>
          <a:ext cx="62484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09600" y="5791200"/>
            <a:ext cx="800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1200" dirty="0" smtClean="0"/>
              <a:t>Source: Pew Research Center analysis of the national exit poll data, 1980-2012  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4D8-D17E-403D-BB23-DF0CDA7DEB2B}" type="datetime4">
              <a:rPr lang="en-US" smtClean="0"/>
              <a:pPr/>
              <a:t>May 7, 2013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808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www.pewresearch.org</a:t>
            </a:r>
            <a:endParaRPr lang="en-US" dirty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Voter Turnout Rates in Presidential Elections,1988-2008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             %</a:t>
            </a:r>
            <a:endParaRPr lang="en-US" dirty="0"/>
          </a:p>
        </p:txBody>
      </p:sp>
      <p:graphicFrame>
        <p:nvGraphicFramePr>
          <p:cNvPr id="8" name="Chart 7"/>
          <p:cNvGraphicFramePr/>
          <p:nvPr/>
        </p:nvGraphicFramePr>
        <p:xfrm>
          <a:off x="990600" y="1676400"/>
          <a:ext cx="72390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914400" y="5867400"/>
            <a:ext cx="800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1200" dirty="0" smtClean="0"/>
              <a:t>Source: Pew Research Center tabulations of the CPS (Nov supplements).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4D8-D17E-403D-BB23-DF0CDA7DEB2B}" type="datetime4">
              <a:rPr lang="en-US" smtClean="0"/>
              <a:pPr/>
              <a:t>May 7, 2013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smtClean="0">
                <a:solidFill>
                  <a:srgbClr val="808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www.pewproject.org</a:t>
            </a:r>
            <a:endParaRPr lang="en-US" dirty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 Graduates by Race and Ethnicity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57200" y="1143000"/>
            <a:ext cx="8229600" cy="4953000"/>
          </a:xfrm>
        </p:spPr>
        <p:txBody>
          <a:bodyPr>
            <a:normAutofit/>
          </a:bodyPr>
          <a:lstStyle/>
          <a:p>
            <a:r>
              <a:rPr lang="en-US" sz="1400" dirty="0" smtClean="0">
                <a:latin typeface="+mn-lt"/>
              </a:rPr>
              <a:t>% with a college degree (among adults ages 25+) </a:t>
            </a:r>
            <a:endParaRPr lang="en-US" sz="1400" dirty="0">
              <a:latin typeface="+mn-lt"/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1524000" y="1676400"/>
          <a:ext cx="61722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09600" y="5638800"/>
            <a:ext cx="800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1200" dirty="0" smtClean="0"/>
              <a:t>Source: Pew Research Center analysis of March 2012 Current Population Survey. 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4D8-D17E-403D-BB23-DF0CDA7DEB2B}" type="datetime4">
              <a:rPr lang="en-US" smtClean="0"/>
              <a:pPr/>
              <a:t>May 7, 2013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808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www.pewresearch.org</a:t>
            </a:r>
            <a:endParaRPr lang="en-US" dirty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Median Household Income, </a:t>
            </a:r>
            <a:br>
              <a:rPr lang="en-US" dirty="0" smtClean="0"/>
            </a:br>
            <a:r>
              <a:rPr lang="en-US" dirty="0" smtClean="0"/>
              <a:t>By Race/Ethnicity 2012</a:t>
            </a:r>
            <a:endParaRPr lang="en-US" dirty="0"/>
          </a:p>
        </p:txBody>
      </p:sp>
      <p:graphicFrame>
        <p:nvGraphicFramePr>
          <p:cNvPr id="8" name="Chart 7"/>
          <p:cNvGraphicFramePr/>
          <p:nvPr/>
        </p:nvGraphicFramePr>
        <p:xfrm>
          <a:off x="1219200" y="1524000"/>
          <a:ext cx="67818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09600" y="5638800"/>
            <a:ext cx="800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1200" dirty="0" smtClean="0"/>
              <a:t>Source: Pew Research Center analysis of March 2012 Current Population Survey.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4D8-D17E-403D-BB23-DF0CDA7DEB2B}" type="datetime4">
              <a:rPr lang="en-US" smtClean="0"/>
              <a:pPr/>
              <a:t>May 7, 2013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808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www.pewresearch.org</a:t>
            </a:r>
            <a:endParaRPr lang="en-US" dirty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Median Household Wealth, </a:t>
            </a:r>
            <a:br>
              <a:rPr lang="en-US" dirty="0" smtClean="0"/>
            </a:br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400" dirty="0" smtClean="0">
                <a:latin typeface="+mn-lt"/>
              </a:rPr>
              <a:t>           In 2011 dollars</a:t>
            </a:r>
          </a:p>
          <a:p>
            <a:endParaRPr lang="en-US" dirty="0"/>
          </a:p>
        </p:txBody>
      </p:sp>
      <p:graphicFrame>
        <p:nvGraphicFramePr>
          <p:cNvPr id="8" name="Chart 7"/>
          <p:cNvGraphicFramePr/>
          <p:nvPr/>
        </p:nvGraphicFramePr>
        <p:xfrm>
          <a:off x="990600" y="1676400"/>
          <a:ext cx="68580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09600" y="5638800"/>
            <a:ext cx="800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1200" dirty="0" smtClean="0"/>
              <a:t>Source: Pew Research Center analysis of Survey of Income and Program Participation data  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C-PPT-Template">
  <a:themeElements>
    <a:clrScheme name="SDT color">
      <a:dk1>
        <a:sysClr val="windowText" lastClr="000000"/>
      </a:dk1>
      <a:lt1>
        <a:sysClr val="window" lastClr="FFFFFF"/>
      </a:lt1>
      <a:dk2>
        <a:srgbClr val="436983"/>
      </a:dk2>
      <a:lt2>
        <a:srgbClr val="EFEDE4"/>
      </a:lt2>
      <a:accent1>
        <a:srgbClr val="387668"/>
      </a:accent1>
      <a:accent2>
        <a:srgbClr val="74697D"/>
      </a:accent2>
      <a:accent3>
        <a:srgbClr val="A55A26"/>
      </a:accent3>
      <a:accent4>
        <a:srgbClr val="D1A732"/>
      </a:accent4>
      <a:accent5>
        <a:srgbClr val="E99D2D"/>
      </a:accent5>
      <a:accent6>
        <a:srgbClr val="BF3927"/>
      </a:accent6>
      <a:hlink>
        <a:srgbClr val="A55A26"/>
      </a:hlink>
      <a:folHlink>
        <a:srgbClr val="D1A732"/>
      </a:folHlink>
    </a:clrScheme>
    <a:fontScheme name="PRC Font Them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436983"/>
    </a:dk2>
    <a:lt2>
      <a:srgbClr val="EFEDE4"/>
    </a:lt2>
    <a:accent1>
      <a:srgbClr val="387668"/>
    </a:accent1>
    <a:accent2>
      <a:srgbClr val="74697D"/>
    </a:accent2>
    <a:accent3>
      <a:srgbClr val="A55A26"/>
    </a:accent3>
    <a:accent4>
      <a:srgbClr val="D1A732"/>
    </a:accent4>
    <a:accent5>
      <a:srgbClr val="E99D2D"/>
    </a:accent5>
    <a:accent6>
      <a:srgbClr val="BF3927"/>
    </a:accent6>
    <a:hlink>
      <a:srgbClr val="A55A26"/>
    </a:hlink>
    <a:folHlink>
      <a:srgbClr val="D1A732"/>
    </a:folHlink>
  </a:clrScheme>
  <a:fontScheme name="Aspec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PRC-PPT-Template</Template>
  <TotalTime>1066</TotalTime>
  <Words>642</Words>
  <Application>Microsoft Office PowerPoint</Application>
  <PresentationFormat>On-screen Show (4:3)</PresentationFormat>
  <Paragraphs>153</Paragraphs>
  <Slides>19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PRC-PPT-Template</vt:lpstr>
      <vt:lpstr>Chart</vt:lpstr>
      <vt:lpstr>Worksheet</vt:lpstr>
      <vt:lpstr>The State of Race in America</vt:lpstr>
      <vt:lpstr>Slide 2</vt:lpstr>
      <vt:lpstr>The Changing Face of America,1950-2050 </vt:lpstr>
      <vt:lpstr>2012 Presidential Vote  by Race/Ethnicity </vt:lpstr>
      <vt:lpstr>Presidential Vote For the Democratic Candidate, 1980-2012</vt:lpstr>
      <vt:lpstr>Voter Turnout Rates in Presidential Elections,1988-2008</vt:lpstr>
      <vt:lpstr>College Graduates by Race and Ethnicity</vt:lpstr>
      <vt:lpstr>Median Household Income,  By Race/Ethnicity 2012</vt:lpstr>
      <vt:lpstr>Median Household Wealth,  2011</vt:lpstr>
      <vt:lpstr>Views about the National Economy among Blacks and Whites, 2004-2013</vt:lpstr>
      <vt:lpstr>How Well Does Your Group Get Along with Other Groups? </vt:lpstr>
      <vt:lpstr>Intermarriage Trend,1980-2010</vt:lpstr>
      <vt:lpstr>Intermarriage Rate, by Race/Ethnicity </vt:lpstr>
      <vt:lpstr>Intermarriage Types, Newly Married Couples in 2010</vt:lpstr>
      <vt:lpstr>Do You Think of Obama as Black or Mixed Race? (% saying…)</vt:lpstr>
      <vt:lpstr>Which Term Do You Use Most Often to Describe Yourself? </vt:lpstr>
      <vt:lpstr>Slide 17</vt:lpstr>
      <vt:lpstr>Hapa America</vt:lpstr>
      <vt:lpstr>Slide 19</vt:lpstr>
    </vt:vector>
  </TitlesOfParts>
  <Company>Pew Research Center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Wendy Wang</dc:creator>
  <cp:lastModifiedBy>Andrea Caumont</cp:lastModifiedBy>
  <cp:revision>129</cp:revision>
  <dcterms:created xsi:type="dcterms:W3CDTF">2013-04-12T15:16:01Z</dcterms:created>
  <dcterms:modified xsi:type="dcterms:W3CDTF">2013-05-07T13:34:21Z</dcterms:modified>
</cp:coreProperties>
</file>