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05" r:id="rId3"/>
    <p:sldId id="446" r:id="rId4"/>
    <p:sldId id="511" r:id="rId5"/>
    <p:sldId id="521" r:id="rId6"/>
    <p:sldId id="507" r:id="rId7"/>
    <p:sldId id="519" r:id="rId8"/>
    <p:sldId id="518" r:id="rId9"/>
    <p:sldId id="508" r:id="rId10"/>
    <p:sldId id="522" r:id="rId11"/>
    <p:sldId id="524" r:id="rId12"/>
    <p:sldId id="525" r:id="rId13"/>
    <p:sldId id="523" r:id="rId14"/>
    <p:sldId id="449" r:id="rId15"/>
    <p:sldId id="526" r:id="rId16"/>
    <p:sldId id="52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53B"/>
    <a:srgbClr val="E64642"/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0510" autoAdjust="0"/>
  </p:normalViewPr>
  <p:slideViewPr>
    <p:cSldViewPr>
      <p:cViewPr>
        <p:scale>
          <a:sx n="78" d="100"/>
          <a:sy n="78" d="100"/>
        </p:scale>
        <p:origin x="-2856" y="-1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060"/>
    </p:cViewPr>
  </p:sorterViewPr>
  <p:notesViewPr>
    <p:cSldViewPr>
      <p:cViewPr varScale="1">
        <p:scale>
          <a:sx n="85" d="100"/>
          <a:sy n="85" d="100"/>
        </p:scale>
        <p:origin x="-22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4627835986755"/>
          <c:y val="0.0765303856248738"/>
          <c:w val="0.902649392117077"/>
          <c:h val="0.781919492206332"/>
        </c:manualLayout>
      </c:layout>
      <c:area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Percentage of U.S. Adults Online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Sheet1!$B$2:$AP$2</c:f>
              <c:numCache>
                <c:formatCode>m/d/yyyy</c:formatCode>
                <c:ptCount val="41"/>
                <c:pt idx="0">
                  <c:v>34851.0</c:v>
                </c:pt>
                <c:pt idx="1">
                  <c:v>35247.0</c:v>
                </c:pt>
                <c:pt idx="2">
                  <c:v>35735.0</c:v>
                </c:pt>
                <c:pt idx="3">
                  <c:v>35916.0</c:v>
                </c:pt>
                <c:pt idx="4">
                  <c:v>36586.0</c:v>
                </c:pt>
                <c:pt idx="5">
                  <c:v>36739.0</c:v>
                </c:pt>
                <c:pt idx="6">
                  <c:v>36923.0</c:v>
                </c:pt>
                <c:pt idx="7">
                  <c:v>37135.0</c:v>
                </c:pt>
                <c:pt idx="8">
                  <c:v>37257.0</c:v>
                </c:pt>
                <c:pt idx="9">
                  <c:v>37500.0</c:v>
                </c:pt>
                <c:pt idx="10">
                  <c:v>37742.0</c:v>
                </c:pt>
                <c:pt idx="11">
                  <c:v>38018.0</c:v>
                </c:pt>
                <c:pt idx="12">
                  <c:v>38139.0</c:v>
                </c:pt>
                <c:pt idx="13">
                  <c:v>38353.0</c:v>
                </c:pt>
                <c:pt idx="14">
                  <c:v>38504.0</c:v>
                </c:pt>
                <c:pt idx="15">
                  <c:v>38596.0</c:v>
                </c:pt>
                <c:pt idx="16">
                  <c:v>38718.0</c:v>
                </c:pt>
                <c:pt idx="17">
                  <c:v>38808.0</c:v>
                </c:pt>
                <c:pt idx="18">
                  <c:v>38930.0</c:v>
                </c:pt>
                <c:pt idx="19">
                  <c:v>39022.0</c:v>
                </c:pt>
                <c:pt idx="20">
                  <c:v>39052.0</c:v>
                </c:pt>
                <c:pt idx="21">
                  <c:v>39142.0</c:v>
                </c:pt>
                <c:pt idx="22">
                  <c:v>39326.0</c:v>
                </c:pt>
                <c:pt idx="23">
                  <c:v>39417.0</c:v>
                </c:pt>
                <c:pt idx="24">
                  <c:v>39569.0</c:v>
                </c:pt>
                <c:pt idx="25">
                  <c:v>39661.0</c:v>
                </c:pt>
                <c:pt idx="26">
                  <c:v>39753.0</c:v>
                </c:pt>
                <c:pt idx="27">
                  <c:v>39783.0</c:v>
                </c:pt>
                <c:pt idx="28">
                  <c:v>39904.0</c:v>
                </c:pt>
                <c:pt idx="29">
                  <c:v>40057.0</c:v>
                </c:pt>
                <c:pt idx="30">
                  <c:v>40148.0</c:v>
                </c:pt>
                <c:pt idx="31">
                  <c:v>40299.0</c:v>
                </c:pt>
                <c:pt idx="32">
                  <c:v>40422.0</c:v>
                </c:pt>
                <c:pt idx="33">
                  <c:v>40483.0</c:v>
                </c:pt>
                <c:pt idx="34">
                  <c:v>40513.0</c:v>
                </c:pt>
                <c:pt idx="35">
                  <c:v>40544.0</c:v>
                </c:pt>
                <c:pt idx="36">
                  <c:v>40664.0</c:v>
                </c:pt>
                <c:pt idx="37">
                  <c:v>40756.0</c:v>
                </c:pt>
                <c:pt idx="38">
                  <c:v>41000.0</c:v>
                </c:pt>
                <c:pt idx="39">
                  <c:v>41395.0</c:v>
                </c:pt>
                <c:pt idx="40">
                  <c:v>41640.0</c:v>
                </c:pt>
              </c:numCache>
            </c:numRef>
          </c:cat>
          <c:val>
            <c:numRef>
              <c:f>Sheet1!$B$3:$AP$3</c:f>
              <c:numCache>
                <c:formatCode>0%</c:formatCode>
                <c:ptCount val="41"/>
                <c:pt idx="0">
                  <c:v>0.14</c:v>
                </c:pt>
                <c:pt idx="1">
                  <c:v>0.23</c:v>
                </c:pt>
                <c:pt idx="2">
                  <c:v>0.36</c:v>
                </c:pt>
                <c:pt idx="3">
                  <c:v>0.36</c:v>
                </c:pt>
                <c:pt idx="4">
                  <c:v>0.46</c:v>
                </c:pt>
                <c:pt idx="5">
                  <c:v>0.5</c:v>
                </c:pt>
                <c:pt idx="6">
                  <c:v>0.53</c:v>
                </c:pt>
                <c:pt idx="7">
                  <c:v>0.59</c:v>
                </c:pt>
                <c:pt idx="8">
                  <c:v>0.61</c:v>
                </c:pt>
                <c:pt idx="9">
                  <c:v>0.61</c:v>
                </c:pt>
                <c:pt idx="10">
                  <c:v>0.61</c:v>
                </c:pt>
                <c:pt idx="11">
                  <c:v>0.63</c:v>
                </c:pt>
                <c:pt idx="12">
                  <c:v>0.63</c:v>
                </c:pt>
                <c:pt idx="13">
                  <c:v>0.66</c:v>
                </c:pt>
                <c:pt idx="14">
                  <c:v>0.68</c:v>
                </c:pt>
                <c:pt idx="15">
                  <c:v>0.72</c:v>
                </c:pt>
                <c:pt idx="16">
                  <c:v>0.73</c:v>
                </c:pt>
                <c:pt idx="17">
                  <c:v>0.73</c:v>
                </c:pt>
                <c:pt idx="18">
                  <c:v>0.7</c:v>
                </c:pt>
                <c:pt idx="19">
                  <c:v>0.68</c:v>
                </c:pt>
                <c:pt idx="20">
                  <c:v>0.7</c:v>
                </c:pt>
                <c:pt idx="21">
                  <c:v>0.71</c:v>
                </c:pt>
                <c:pt idx="22">
                  <c:v>0.73</c:v>
                </c:pt>
                <c:pt idx="23">
                  <c:v>0.75</c:v>
                </c:pt>
                <c:pt idx="24">
                  <c:v>0.73</c:v>
                </c:pt>
                <c:pt idx="25">
                  <c:v>0.75</c:v>
                </c:pt>
                <c:pt idx="26">
                  <c:v>0.74</c:v>
                </c:pt>
                <c:pt idx="27">
                  <c:v>0.74</c:v>
                </c:pt>
                <c:pt idx="28">
                  <c:v>0.79</c:v>
                </c:pt>
                <c:pt idx="29">
                  <c:v>0.77</c:v>
                </c:pt>
                <c:pt idx="30">
                  <c:v>0.74</c:v>
                </c:pt>
                <c:pt idx="31">
                  <c:v>0.79</c:v>
                </c:pt>
                <c:pt idx="32">
                  <c:v>0.74</c:v>
                </c:pt>
                <c:pt idx="33">
                  <c:v>0.74</c:v>
                </c:pt>
                <c:pt idx="34">
                  <c:v>0.77</c:v>
                </c:pt>
                <c:pt idx="35">
                  <c:v>0.79</c:v>
                </c:pt>
                <c:pt idx="36">
                  <c:v>0.78</c:v>
                </c:pt>
                <c:pt idx="37">
                  <c:v>0.78</c:v>
                </c:pt>
                <c:pt idx="38">
                  <c:v>0.82</c:v>
                </c:pt>
                <c:pt idx="39">
                  <c:v>0.85</c:v>
                </c:pt>
                <c:pt idx="40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387048"/>
        <c:axId val="2072390200"/>
      </c:areaChart>
      <c:dateAx>
        <c:axId val="207238704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072390200"/>
        <c:crosses val="autoZero"/>
        <c:auto val="0"/>
        <c:lblOffset val="100"/>
        <c:baseTimeUnit val="months"/>
        <c:majorUnit val="5.0"/>
        <c:majorTimeUnit val="years"/>
      </c:dateAx>
      <c:valAx>
        <c:axId val="20723902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0723870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258739089645"/>
          <c:y val="0.0"/>
          <c:w val="0.5652944435597"/>
          <c:h val="0.9831454306848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'Bar-stacked'!$C$6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'Bar-stacked'!$B$7:$B$15</c:f>
              <c:strCache>
                <c:ptCount val="9"/>
                <c:pt idx="0">
                  <c:v>Books and media</c:v>
                </c:pt>
                <c:pt idx="1">
                  <c:v>Having a quiet, safe place</c:v>
                </c:pt>
                <c:pt idx="2">
                  <c:v>Research resources</c:v>
                </c:pt>
                <c:pt idx="3">
                  <c:v>Programs for youth</c:v>
                </c:pt>
                <c:pt idx="4">
                  <c:v>Librarian assistance</c:v>
                </c:pt>
                <c:pt idx="5">
                  <c:v>Internet, computers, printers</c:v>
                </c:pt>
                <c:pt idx="6">
                  <c:v>Help finding, applying for job</c:v>
                </c:pt>
                <c:pt idx="7">
                  <c:v>Help applying for gov't services</c:v>
                </c:pt>
                <c:pt idx="8">
                  <c:v>Programs for adults</c:v>
                </c:pt>
              </c:strCache>
            </c:strRef>
          </c:cat>
          <c:val>
            <c:numRef>
              <c:f>'Bar-stacked'!$C$7:$C$15</c:f>
              <c:numCache>
                <c:formatCode>0</c:formatCode>
                <c:ptCount val="9"/>
                <c:pt idx="0">
                  <c:v>54.0</c:v>
                </c:pt>
                <c:pt idx="1">
                  <c:v>51.0</c:v>
                </c:pt>
                <c:pt idx="2">
                  <c:v>47.0</c:v>
                </c:pt>
                <c:pt idx="3">
                  <c:v>45.0</c:v>
                </c:pt>
                <c:pt idx="4">
                  <c:v>44.0</c:v>
                </c:pt>
                <c:pt idx="5">
                  <c:v>33.0</c:v>
                </c:pt>
                <c:pt idx="6">
                  <c:v>30.0</c:v>
                </c:pt>
                <c:pt idx="7">
                  <c:v>29.0</c:v>
                </c:pt>
                <c:pt idx="8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1461704"/>
        <c:axId val="2061464968"/>
      </c:barChart>
      <c:catAx>
        <c:axId val="20614617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Franklin Gothic Book" pitchFamily="34" charset="0"/>
              </a:defRPr>
            </a:pPr>
            <a:endParaRPr lang="en-US"/>
          </a:p>
        </c:txPr>
        <c:crossAx val="2061464968"/>
        <c:crosses val="autoZero"/>
        <c:auto val="1"/>
        <c:lblAlgn val="ctr"/>
        <c:lblOffset val="100"/>
        <c:noMultiLvlLbl val="0"/>
      </c:catAx>
      <c:valAx>
        <c:axId val="206146496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one"/>
        <c:crossAx val="20614617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0.24038</cdr:x>
      <cdr:y>0.26316</cdr:y>
    </cdr:from>
    <cdr:to>
      <cdr:x>0.36538</cdr:x>
      <cdr:y>0.42105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1143000"/>
          <a:ext cx="990600" cy="68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50%</a:t>
          </a:r>
        </a:p>
        <a:p xmlns:a="http://schemas.openxmlformats.org/drawingml/2006/main">
          <a:pPr algn="ctr"/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(2000)</a:t>
          </a:r>
          <a:endParaRPr lang="en-US" sz="1600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more information, see the Methods</a:t>
            </a:r>
            <a:r>
              <a:rPr lang="en-US" baseline="0" dirty="0" smtClean="0"/>
              <a:t> section of each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</a:t>
            </a:r>
            <a:r>
              <a:rPr lang="en-US" baseline="0" dirty="0" smtClean="0"/>
              <a:t> 1: Patterns and trends in device ownership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June 1995,</a:t>
            </a:r>
            <a:r>
              <a:rPr lang="en-US" baseline="0" dirty="0" smtClean="0"/>
              <a:t> 14% of American adults used the internet.</a:t>
            </a:r>
          </a:p>
          <a:p>
            <a:r>
              <a:rPr lang="en-US" baseline="0" dirty="0" smtClean="0"/>
              <a:t>By the year 2000, just five years later, half of adults were online.</a:t>
            </a:r>
          </a:p>
          <a:p>
            <a:r>
              <a:rPr lang="en-US" baseline="0" dirty="0" smtClean="0"/>
              <a:t>Now, eight in ten adults use the internet, including half of seniors 65 and older.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time</a:t>
            </a:r>
            <a:r>
              <a:rPr lang="en-US" baseline="0" dirty="0" smtClean="0"/>
              <a:t> of this survey, comparable to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823B-40F8-4D2F-9DF8-4D187EC2C9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information, see “Library services in the digital age”: http://</a:t>
            </a:r>
            <a:r>
              <a:rPr lang="en-US" dirty="0" err="1" smtClean="0"/>
              <a:t>libraries.pewinternet.org</a:t>
            </a:r>
            <a:r>
              <a:rPr lang="en-US" dirty="0" smtClean="0"/>
              <a:t>/2013/01/22/library-services/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library-related reports are available at: http://</a:t>
            </a:r>
            <a:r>
              <a:rPr lang="en-US" dirty="0" err="1" smtClean="0"/>
              <a:t>libraries.pewinternet.org</a:t>
            </a:r>
            <a:r>
              <a:rPr lang="en-US" dirty="0" smtClean="0"/>
              <a:t>/category/publications/survey-reports/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53000"/>
            <a:ext cx="3733800" cy="762000"/>
          </a:xfrm>
        </p:spPr>
        <p:txBody>
          <a:bodyPr>
            <a:normAutofit/>
          </a:bodyPr>
          <a:lstStyle>
            <a:lvl1pPr>
              <a:defRPr sz="1200" b="0" i="1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Paste project logo here (delete this text box)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53000"/>
            <a:ext cx="3733800" cy="762000"/>
          </a:xfrm>
        </p:spPr>
        <p:txBody>
          <a:bodyPr>
            <a:normAutofit/>
          </a:bodyPr>
          <a:lstStyle>
            <a:lvl1pPr>
              <a:defRPr sz="1200" b="0" i="1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Paste project logo here (delete this text box)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prsenter’s</a:t>
            </a:r>
            <a:r>
              <a:rPr lang="en-US" dirty="0" smtClean="0"/>
              <a:t>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1" kern="1200" baseline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5DED-3C99-492D-B5D5-5FAF6A36E9D8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www.pewinternet.org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Digital Differences – American Library Association Spectrum Leadership Institute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3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July 7,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 baseline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July 7,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July 7,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www.pewproject.org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  <p:sldLayoutId id="2147483662" r:id="rId11"/>
    <p:sldLayoutId id="214748366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924800" cy="16001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New data on how Americans use and engage with public libraries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3733800" cy="4338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Kathryn Zickuhr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3806106"/>
            <a:ext cx="6477000" cy="3615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Research Associate, Pew Research Center’s Internet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5181600"/>
            <a:ext cx="6553200" cy="1143000"/>
          </a:xfrm>
        </p:spPr>
        <p:txBody>
          <a:bodyPr>
            <a:norm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June 18, </a:t>
            </a:r>
            <a:r>
              <a:rPr lang="en-US" sz="1600" i="0" dirty="0">
                <a:solidFill>
                  <a:schemeClr val="tx1"/>
                </a:solidFill>
              </a:rPr>
              <a:t>2014 </a:t>
            </a:r>
            <a:endParaRPr lang="en-US" sz="1600" i="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i="0" dirty="0" smtClean="0">
                <a:solidFill>
                  <a:schemeClr val="tx1"/>
                </a:solidFill>
              </a:rPr>
              <a:t>@</a:t>
            </a:r>
            <a:r>
              <a:rPr lang="en-US" sz="1600" i="0" dirty="0">
                <a:solidFill>
                  <a:schemeClr val="tx1"/>
                </a:solidFill>
              </a:rPr>
              <a:t>kzickuhr  </a:t>
            </a:r>
            <a:r>
              <a:rPr lang="en-US" sz="1600" i="0" dirty="0" smtClean="0">
                <a:solidFill>
                  <a:schemeClr val="tx1"/>
                </a:solidFill>
              </a:rPr>
              <a:t>|  @</a:t>
            </a:r>
            <a:r>
              <a:rPr lang="en-US" sz="1600" i="0" dirty="0" err="1" smtClean="0">
                <a:solidFill>
                  <a:schemeClr val="tx1"/>
                </a:solidFill>
              </a:rPr>
              <a:t>pewinternet</a:t>
            </a:r>
            <a:r>
              <a:rPr lang="en-US" sz="1600" i="0" dirty="0" smtClean="0">
                <a:solidFill>
                  <a:schemeClr val="tx1"/>
                </a:solidFill>
              </a:rPr>
              <a:t>   |  @</a:t>
            </a:r>
            <a:r>
              <a:rPr lang="en-US" sz="1600" i="0" dirty="0" err="1" smtClean="0">
                <a:solidFill>
                  <a:schemeClr val="tx1"/>
                </a:solidFill>
              </a:rPr>
              <a:t>pewresearch</a:t>
            </a:r>
            <a:endParaRPr lang="en-US" sz="1600" i="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i="0" dirty="0" smtClean="0">
                <a:solidFill>
                  <a:schemeClr val="tx1"/>
                </a:solidFill>
              </a:rPr>
              <a:t>libraries.pewinternet.org</a:t>
            </a:r>
            <a:endParaRPr lang="en-US" sz="16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Americans and public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54% of Americans </a:t>
            </a:r>
            <a:r>
              <a:rPr lang="en-US" sz="2400" b="0" dirty="0" smtClean="0"/>
              <a:t>used </a:t>
            </a:r>
            <a:r>
              <a:rPr lang="en-US" sz="2400" b="0" dirty="0"/>
              <a:t>a public library in the past </a:t>
            </a:r>
            <a:r>
              <a:rPr lang="en-US" sz="2400" b="0" dirty="0" smtClean="0"/>
              <a:t>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48</a:t>
            </a:r>
            <a:r>
              <a:rPr lang="en-US" sz="2200" b="0" dirty="0" smtClean="0"/>
              <a:t>% visited in person</a:t>
            </a:r>
            <a:endParaRPr lang="en-US" sz="22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30</a:t>
            </a:r>
            <a:r>
              <a:rPr lang="en-US" sz="2200" b="0" dirty="0" smtClean="0"/>
              <a:t>% </a:t>
            </a:r>
            <a:r>
              <a:rPr lang="en-US" sz="2200" b="0" dirty="0"/>
              <a:t>used </a:t>
            </a:r>
            <a:r>
              <a:rPr lang="en-US" sz="2200" b="0" dirty="0" smtClean="0"/>
              <a:t>a library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72</a:t>
            </a:r>
            <a:r>
              <a:rPr lang="en-US" sz="2400" b="0" dirty="0"/>
              <a:t>% </a:t>
            </a:r>
            <a:r>
              <a:rPr lang="en-US" sz="2400" b="0" dirty="0" smtClean="0"/>
              <a:t>of Americans live </a:t>
            </a:r>
            <a:r>
              <a:rPr lang="en-US" sz="2400" b="0" dirty="0"/>
              <a:t>in a “library household</a:t>
            </a:r>
            <a:r>
              <a:rPr lang="en-US" sz="2400" b="0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Americans and public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54% of Americans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used 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a public library in the past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48</a:t>
            </a:r>
            <a:r>
              <a:rPr lang="en-US" sz="2200" b="0" dirty="0" smtClean="0">
                <a:solidFill>
                  <a:schemeClr val="bg1">
                    <a:lumMod val="75000"/>
                  </a:schemeClr>
                </a:solidFill>
              </a:rPr>
              <a:t>% visited in person</a:t>
            </a:r>
            <a:endParaRPr lang="en-US" sz="2200" b="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30</a:t>
            </a:r>
            <a:r>
              <a:rPr lang="en-US" sz="2200" b="0" dirty="0" smtClean="0">
                <a:solidFill>
                  <a:schemeClr val="bg1">
                    <a:lumMod val="75000"/>
                  </a:schemeClr>
                </a:solidFill>
              </a:rPr>
              <a:t>% </a:t>
            </a:r>
            <a:r>
              <a:rPr lang="en-US" sz="2200" b="0" dirty="0">
                <a:solidFill>
                  <a:schemeClr val="bg1">
                    <a:lumMod val="75000"/>
                  </a:schemeClr>
                </a:solidFill>
              </a:rPr>
              <a:t>used </a:t>
            </a:r>
            <a:r>
              <a:rPr lang="en-US" sz="2200" b="0" dirty="0" smtClean="0">
                <a:solidFill>
                  <a:schemeClr val="bg1">
                    <a:lumMod val="75000"/>
                  </a:schemeClr>
                </a:solidFill>
              </a:rPr>
              <a:t>a library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72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%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of Americans live 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in a “library household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91% of Americans say libraries are important to their community as a whole; 76% say libraries are important to them and their family</a:t>
            </a:r>
          </a:p>
          <a:p>
            <a:pPr marL="0" indent="0"/>
            <a:endParaRPr lang="en-US" sz="1600" b="0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Americans and public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54% of Americans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used 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a public library in the past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48</a:t>
            </a:r>
            <a:r>
              <a:rPr lang="en-US" sz="2200" b="0" dirty="0" smtClean="0">
                <a:solidFill>
                  <a:schemeClr val="bg1">
                    <a:lumMod val="75000"/>
                  </a:schemeClr>
                </a:solidFill>
              </a:rPr>
              <a:t>% visited in person</a:t>
            </a:r>
            <a:endParaRPr lang="en-US" sz="2200" b="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30</a:t>
            </a:r>
            <a:r>
              <a:rPr lang="en-US" sz="2200" b="0" dirty="0" smtClean="0">
                <a:solidFill>
                  <a:schemeClr val="bg1">
                    <a:lumMod val="75000"/>
                  </a:schemeClr>
                </a:solidFill>
              </a:rPr>
              <a:t>% </a:t>
            </a:r>
            <a:r>
              <a:rPr lang="en-US" sz="2200" b="0" dirty="0">
                <a:solidFill>
                  <a:schemeClr val="bg1">
                    <a:lumMod val="75000"/>
                  </a:schemeClr>
                </a:solidFill>
              </a:rPr>
              <a:t>used </a:t>
            </a:r>
            <a:r>
              <a:rPr lang="en-US" sz="2200" b="0" dirty="0" smtClean="0">
                <a:solidFill>
                  <a:schemeClr val="bg1">
                    <a:lumMod val="75000"/>
                  </a:schemeClr>
                </a:solidFill>
              </a:rPr>
              <a:t>a library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72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%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of Americans live 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in a “library household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91% of Americans say libraries are important to their community as a whole; 76% say libraries are important to them and their family</a:t>
            </a:r>
          </a:p>
          <a:p>
            <a:pPr marL="0" indent="0"/>
            <a:endParaRPr lang="en-US" sz="16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Relationships to libraries are part of Americans’ broader resource networks</a:t>
            </a:r>
            <a:endParaRPr lang="en-US" sz="24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6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6096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Public library services that are “very important”</a:t>
            </a:r>
          </a:p>
          <a:p>
            <a:r>
              <a:rPr lang="en-US" sz="1400" i="1" dirty="0" smtClean="0"/>
              <a:t>Among </a:t>
            </a:r>
            <a:r>
              <a:rPr lang="en-US" sz="1400" i="1" dirty="0"/>
              <a:t>Americans </a:t>
            </a:r>
            <a:r>
              <a:rPr lang="en-US" sz="1400" i="1" dirty="0" smtClean="0"/>
              <a:t>who </a:t>
            </a:r>
            <a:r>
              <a:rPr lang="en-US" sz="1400" i="1" dirty="0"/>
              <a:t>have ever used a public library or had a household member use a public </a:t>
            </a:r>
            <a:r>
              <a:rPr lang="en-US" sz="1400" i="1" dirty="0" smtClean="0"/>
              <a:t>library</a:t>
            </a:r>
            <a:endParaRPr lang="en-US" sz="1400" i="1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28170927"/>
              </p:ext>
            </p:extLst>
          </p:nvPr>
        </p:nvGraphicFramePr>
        <p:xfrm>
          <a:off x="609600" y="1600200"/>
          <a:ext cx="800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8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spcAft>
                <a:spcPts val="1800"/>
              </a:spcAft>
            </a:pPr>
            <a:r>
              <a:rPr lang="en-US" sz="3200" b="0" dirty="0" smtClean="0">
                <a:latin typeface="Franklin Gothic Book" panose="020B0503020102020204" pitchFamily="34" charset="0"/>
              </a:rPr>
              <a:t>What do Americans want from libraries?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0"/>
            <a:ext cx="4953000" cy="3860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0" dirty="0" smtClean="0">
                <a:latin typeface="Franklin Gothic Medium" panose="020B0603020102020204" pitchFamily="34" charset="0"/>
                <a:ea typeface="Verdana" pitchFamily="34" charset="0"/>
                <a:cs typeface="Verdana" pitchFamily="34" charset="0"/>
              </a:rPr>
              <a:t>More activities, more separate spaces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Verdana" pitchFamily="34" charset="0"/>
                <a:cs typeface="Verdana" pitchFamily="34" charset="0"/>
              </a:rPr>
              <a:t>…and print books, quiet</a:t>
            </a:r>
            <a:endParaRPr lang="en-US" sz="2400" b="0" dirty="0">
              <a:solidFill>
                <a:schemeClr val="tx2"/>
              </a:solidFill>
              <a:latin typeface="Franklin Gothic Medium" panose="020B06030201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b="0" dirty="0" smtClean="0">
              <a:latin typeface="Franklin Gothic Medium" panose="020B06030201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0" dirty="0" smtClean="0">
                <a:latin typeface="Franklin Gothic Medium" panose="020B0603020102020204" pitchFamily="34" charset="0"/>
                <a:ea typeface="Verdana" pitchFamily="34" charset="0"/>
                <a:cs typeface="Verdana" pitchFamily="34" charset="0"/>
              </a:rPr>
              <a:t>Convenience &amp; tech (apps, e-books, kiosks)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Verdana" pitchFamily="34" charset="0"/>
                <a:cs typeface="Verdana" pitchFamily="34" charset="0"/>
              </a:rPr>
              <a:t>… and closer relationships with librarians</a:t>
            </a:r>
          </a:p>
        </p:txBody>
      </p:sp>
      <p:pic>
        <p:nvPicPr>
          <p:cNvPr id="7" name="Picture 6" descr="Librar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006600"/>
            <a:ext cx="2705100" cy="355600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1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Summary: How Americans use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Relationships to libraries are part of Americans’ broader resource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Once libraries are a part of their networks, services are especially important to low-income </a:t>
            </a:r>
            <a:r>
              <a:rPr lang="en-US" sz="2400" b="0" dirty="0" smtClean="0"/>
              <a:t>households</a:t>
            </a:r>
            <a:endParaRPr lang="en-US" sz="24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Summary: How Americans use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Relationships to libraries are part of Americans’ broader resource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Once libraries are a part of their networks, services are especially important to low-income households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Books</a:t>
            </a:r>
            <a:r>
              <a:rPr lang="en-US" sz="2400" b="0" dirty="0"/>
              <a:t>, browsing</a:t>
            </a:r>
            <a:r>
              <a:rPr lang="en-US" sz="2400" b="0" dirty="0" smtClean="0"/>
              <a:t>, and </a:t>
            </a:r>
            <a:r>
              <a:rPr lang="en-US" sz="2400" b="0" dirty="0"/>
              <a:t>librarians </a:t>
            </a:r>
            <a:r>
              <a:rPr lang="en-US" sz="2400" b="0" dirty="0" smtClean="0"/>
              <a:t>are still central to how people use libraries and what they expect from them.</a:t>
            </a:r>
            <a:endParaRPr lang="en-US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However, technology (computers, internet) is </a:t>
            </a:r>
            <a:r>
              <a:rPr lang="en-US" sz="2400" b="0" dirty="0"/>
              <a:t>also </a:t>
            </a:r>
            <a:r>
              <a:rPr lang="en-US" sz="2400" b="0" dirty="0" smtClean="0"/>
              <a:t>a common use and a </a:t>
            </a:r>
            <a:r>
              <a:rPr lang="en-US" sz="2400" b="0" dirty="0"/>
              <a:t>high </a:t>
            </a:r>
            <a:r>
              <a:rPr lang="en-US" sz="2400" b="0" dirty="0" smtClean="0"/>
              <a:t>priority.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Public libraries are also used and viewed as important community spaces.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4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Kathryn Zickuhr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Research Associate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kzickuhr@pewresearch.org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4400" y="2895600"/>
            <a:ext cx="3505200" cy="1905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Pew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724400" y="3200400"/>
            <a:ext cx="3048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pewresearch.org 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5181600"/>
            <a:ext cx="6553200" cy="1143000"/>
          </a:xfrm>
        </p:spPr>
        <p:txBody>
          <a:bodyPr>
            <a:norm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June 18, 2014 </a:t>
            </a:r>
          </a:p>
          <a:p>
            <a:pPr>
              <a:spcAft>
                <a:spcPts val="1200"/>
              </a:spcAft>
            </a:pPr>
            <a:r>
              <a:rPr lang="en-US" sz="1600" i="0" dirty="0" smtClean="0">
                <a:solidFill>
                  <a:schemeClr val="tx1"/>
                </a:solidFill>
              </a:rPr>
              <a:t>@</a:t>
            </a:r>
            <a:r>
              <a:rPr lang="en-US" sz="1600" i="0" dirty="0">
                <a:solidFill>
                  <a:schemeClr val="tx1"/>
                </a:solidFill>
              </a:rPr>
              <a:t>kzickuhr  </a:t>
            </a:r>
            <a:r>
              <a:rPr lang="en-US" sz="1600" i="0" dirty="0" smtClean="0">
                <a:solidFill>
                  <a:schemeClr val="tx1"/>
                </a:solidFill>
              </a:rPr>
              <a:t>|  @</a:t>
            </a:r>
            <a:r>
              <a:rPr lang="en-US" sz="1600" i="0" dirty="0" err="1" smtClean="0">
                <a:solidFill>
                  <a:schemeClr val="tx1"/>
                </a:solidFill>
              </a:rPr>
              <a:t>pewinternet</a:t>
            </a:r>
            <a:r>
              <a:rPr lang="en-US" sz="1600" i="0" dirty="0" smtClean="0">
                <a:solidFill>
                  <a:schemeClr val="tx1"/>
                </a:solidFill>
              </a:rPr>
              <a:t>   |  @</a:t>
            </a:r>
            <a:r>
              <a:rPr lang="en-US" sz="1600" i="0" dirty="0" err="1" smtClean="0">
                <a:solidFill>
                  <a:schemeClr val="tx1"/>
                </a:solidFill>
              </a:rPr>
              <a:t>pewresearch</a:t>
            </a:r>
            <a:endParaRPr lang="en-US" sz="1600" i="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i="0" dirty="0" smtClean="0">
                <a:solidFill>
                  <a:schemeClr val="tx1"/>
                </a:solidFill>
              </a:rPr>
              <a:t>libraries.pewinternet.org</a:t>
            </a:r>
            <a:endParaRPr lang="en-US" sz="16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www.pewinternet.org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About the Pew Research Center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41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</a:rPr>
              <a:t>Non-partisan think tank in Washington, DC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</a:rPr>
              <a:t>Does not promote specific technologies or make policy recommendations</a:t>
            </a:r>
          </a:p>
          <a:p>
            <a:endParaRPr lang="en-US" sz="2400" b="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b="0" dirty="0" smtClean="0">
                <a:latin typeface="+mj-lt"/>
              </a:rPr>
              <a:t>More: </a:t>
            </a:r>
            <a:r>
              <a:rPr lang="en-US" sz="2400" dirty="0" smtClean="0">
                <a:latin typeface="+mj-lt"/>
              </a:rPr>
              <a:t>pewresearch.org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400" b="0" dirty="0" smtClean="0">
                <a:latin typeface="+mj-lt"/>
              </a:rPr>
              <a:t>@</a:t>
            </a:r>
            <a:r>
              <a:rPr lang="en-US" sz="2400" b="0" dirty="0" err="1" smtClean="0">
                <a:latin typeface="+mj-lt"/>
              </a:rPr>
              <a:t>pewresearch</a:t>
            </a:r>
            <a:endParaRPr lang="en-US" sz="2400" b="0" dirty="0" smtClean="0">
              <a:latin typeface="+mj-lt"/>
            </a:endParaRPr>
          </a:p>
          <a:p>
            <a:r>
              <a:rPr lang="en-US" sz="2400" b="0" dirty="0" smtClean="0">
                <a:latin typeface="+mj-lt"/>
              </a:rPr>
              <a:t>@</a:t>
            </a:r>
            <a:r>
              <a:rPr lang="en-US" sz="2400" b="0" dirty="0" err="1" smtClean="0">
                <a:latin typeface="+mj-lt"/>
              </a:rPr>
              <a:t>pewinternet</a:t>
            </a:r>
            <a:endParaRPr lang="en-US" sz="24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646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51917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libraries.pewinternet.org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 our libraries research</a:t>
            </a:r>
            <a:endParaRPr lang="en-US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352800" y="1686580"/>
            <a:ext cx="5257800" cy="3429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Nationally representative telephone surveys</a:t>
            </a:r>
          </a:p>
          <a:p>
            <a:pPr marL="400050" lvl="1" indent="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Landlines and cell phones</a:t>
            </a:r>
          </a:p>
          <a:p>
            <a:pPr marL="400050" lvl="1" indent="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English and Spanish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Americans ages 16 and older</a:t>
            </a:r>
          </a:p>
        </p:txBody>
      </p:sp>
      <p:pic>
        <p:nvPicPr>
          <p:cNvPr id="5" name="Picture 4" descr="Politics and social media-homepage-mul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37380"/>
            <a:ext cx="2222500" cy="2921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adgets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0"/>
            <a:ext cx="10297175" cy="685800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343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295400"/>
            <a:ext cx="80772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% of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U.S. adults ages 18+ who go online, 1995-present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Internet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use over time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567737"/>
              </p:ext>
            </p:extLst>
          </p:nvPr>
        </p:nvGraphicFramePr>
        <p:xfrm>
          <a:off x="533400" y="1676400"/>
          <a:ext cx="79247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47814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14%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(1995)</a:t>
            </a:r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9360" y="1676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87%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(2014)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860217">
            <a:off x="7756639" y="5566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2014</a:t>
            </a:r>
            <a:endParaRPr lang="en-US" sz="1200" dirty="0">
              <a:latin typeface="+mj-lt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pPr algn="r"/>
            <a:fld id="{E2B37319-2E82-4D56-ADBC-557F98406E3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www.pewinternet.org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1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533400"/>
            <a:ext cx="62484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Adults’ technology ownership in the U.S. (ages 18+)</a:t>
            </a:r>
            <a:endParaRPr lang="en-US" sz="28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971968"/>
            <a:ext cx="5943600" cy="44288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90% of adults have a cell phone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78% have a desktop or laptop computer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58%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have a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smartphone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42% have a tablet computer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32% have an e-reader</a:t>
            </a:r>
          </a:p>
        </p:txBody>
      </p:sp>
      <p:pic>
        <p:nvPicPr>
          <p:cNvPr id="23" name="Picture 22" descr="Local Biz 2011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60" y="2093976"/>
            <a:ext cx="1691640" cy="2316393"/>
          </a:xfrm>
          <a:prstGeom prst="rect">
            <a:avLst/>
          </a:prstGeom>
        </p:spPr>
      </p:pic>
      <p:pic>
        <p:nvPicPr>
          <p:cNvPr id="24" name="Picture 23" descr="Wireless 2009 - 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60" y="4538037"/>
            <a:ext cx="1691640" cy="2319963"/>
          </a:xfrm>
          <a:prstGeom prst="rect">
            <a:avLst/>
          </a:prstGeom>
        </p:spPr>
      </p:pic>
      <p:pic>
        <p:nvPicPr>
          <p:cNvPr id="25" name="Picture 24" descr="Adults and cell phones-homep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60" y="0"/>
            <a:ext cx="1691640" cy="1971969"/>
          </a:xfrm>
          <a:prstGeom prst="rect">
            <a:avLst/>
          </a:prstGeom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pPr algn="r"/>
            <a:fld id="{E2B37319-2E82-4D56-ADBC-557F98406E39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www.pewinternet.org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9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rents teens privacy 2012.jpg"/>
          <p:cNvPicPr>
            <a:picLocks noChangeAspect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>
          <a:xfrm>
            <a:off x="6400800" y="0"/>
            <a:ext cx="2374900" cy="3200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0" y="3657600"/>
            <a:ext cx="5867400" cy="2590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2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71% of teens with home computer access say the laptop or desktop they use most often is one they share with other family members.</a:t>
            </a:r>
          </a:p>
        </p:txBody>
      </p:sp>
      <p:pic>
        <p:nvPicPr>
          <p:cNvPr id="5" name="Picture 4" descr="Teens-Computer-GettyImages_82955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7360" y="457200"/>
            <a:ext cx="3825240" cy="2551176"/>
          </a:xfrm>
          <a:prstGeom prst="rect">
            <a:avLst/>
          </a:prstGeom>
        </p:spPr>
      </p:pic>
      <p:pic>
        <p:nvPicPr>
          <p:cNvPr id="15" name="Picture 14" descr="Students homep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2340118" cy="335280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pPr algn="r"/>
            <a:fld id="{E2B37319-2E82-4D56-ADBC-557F98406E39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www.pewinternet.org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5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Americans’ reading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Print is still the anchor of Americans’ reading habits, but e-reading is growing more popular.</a:t>
            </a:r>
          </a:p>
          <a:p>
            <a:endParaRPr lang="en-US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76</a:t>
            </a:r>
            <a:r>
              <a:rPr lang="en-US" sz="2400" b="0" dirty="0"/>
              <a:t>% of adults read a book in some format over the previous </a:t>
            </a:r>
            <a:r>
              <a:rPr lang="en-US" sz="2400" b="0" dirty="0" smtClean="0"/>
              <a:t>year.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Median: 5 books per year</a:t>
            </a:r>
          </a:p>
          <a:p>
            <a:pPr marL="457200" lvl="1" indent="0"/>
            <a:endParaRPr lang="en-US" sz="2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28% of Americans read an e-book in the previous year.</a:t>
            </a:r>
          </a:p>
          <a:p>
            <a:endParaRPr lang="en-US" sz="24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447800" cy="304800"/>
          </a:xfrm>
        </p:spPr>
        <p:txBody>
          <a:bodyPr/>
          <a:lstStyle/>
          <a:p>
            <a:fld id="{0A5164B8-7A8A-C24A-B7D6-CC7FCA010DF5}" type="datetime4">
              <a:rPr lang="en-US" smtClean="0"/>
              <a:t>July 7, 2014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libraries.pewinternet.org    /  @kzickuhr   /   @</a:t>
            </a:r>
            <a:r>
              <a:rPr lang="en-US" dirty="0" err="1" smtClean="0">
                <a:solidFill>
                  <a:schemeClr val="tx1"/>
                </a:solidFill>
              </a:rPr>
              <a:t>pewinternet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y.jpg"/>
          <p:cNvPicPr>
            <a:picLocks noChangeAspect="1"/>
          </p:cNvPicPr>
          <p:nvPr/>
        </p:nvPicPr>
        <p:blipFill>
          <a:blip r:embed="rId2" cstate="print"/>
          <a:srcRect l="5185" r="5925"/>
          <a:stretch>
            <a:fillRect/>
          </a:stretch>
        </p:blipFill>
        <p:spPr>
          <a:xfrm>
            <a:off x="0" y="0"/>
            <a:ext cx="9144000" cy="68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4488"/>
      </p:ext>
    </p:extLst>
  </p:cSld>
  <p:clrMapOvr>
    <a:masterClrMapping/>
  </p:clrMapOvr>
</p:sld>
</file>

<file path=ppt/theme/theme1.xml><?xml version="1.0" encoding="utf-8"?>
<a:theme xmlns:a="http://schemas.openxmlformats.org/drawingml/2006/main" name="PRC-PPT-Template">
  <a:themeElements>
    <a:clrScheme name="PI PPT Colors">
      <a:dk1>
        <a:sysClr val="windowText" lastClr="000000"/>
      </a:dk1>
      <a:lt1>
        <a:srgbClr val="FFFFFF"/>
      </a:lt1>
      <a:dk2>
        <a:srgbClr val="1F497D"/>
      </a:dk2>
      <a:lt2>
        <a:srgbClr val="EEECE4"/>
      </a:lt2>
      <a:accent1>
        <a:srgbClr val="949D48"/>
      </a:accent1>
      <a:accent2>
        <a:srgbClr val="D1A730"/>
      </a:accent2>
      <a:accent3>
        <a:srgbClr val="746A7E"/>
      </a:accent3>
      <a:accent4>
        <a:srgbClr val="EA9E2C"/>
      </a:accent4>
      <a:accent5>
        <a:srgbClr val="436983"/>
      </a:accent5>
      <a:accent6>
        <a:srgbClr val="BF3927"/>
      </a:accent6>
      <a:hlink>
        <a:srgbClr val="BB792A"/>
      </a:hlink>
      <a:folHlink>
        <a:srgbClr val="BB792A"/>
      </a:folHlink>
    </a:clrScheme>
    <a:fontScheme name="PRC Font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rgbClr val="FFFFFF"/>
    </a:lt1>
    <a:dk2>
      <a:srgbClr val="1F497D"/>
    </a:dk2>
    <a:lt2>
      <a:srgbClr val="EEECE4"/>
    </a:lt2>
    <a:accent1>
      <a:srgbClr val="949D48"/>
    </a:accent1>
    <a:accent2>
      <a:srgbClr val="D1A730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 theme</Template>
  <TotalTime>2622</TotalTime>
  <Words>873</Words>
  <Application>Microsoft Macintosh PowerPoint</Application>
  <PresentationFormat>On-screen Show (4:3)</PresentationFormat>
  <Paragraphs>144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PRC-PPT-Template</vt:lpstr>
      <vt:lpstr>New data on how Americans use and engage with public libraries</vt:lpstr>
      <vt:lpstr>About the Pew Research Center</vt:lpstr>
      <vt:lpstr>About our libraries research</vt:lpstr>
      <vt:lpstr>PowerPoint Presentation</vt:lpstr>
      <vt:lpstr>PowerPoint Presentation</vt:lpstr>
      <vt:lpstr>Adults’ technology ownership in the U.S. (ages 18+)</vt:lpstr>
      <vt:lpstr>PowerPoint Presentation</vt:lpstr>
      <vt:lpstr>Americans’ reading habits</vt:lpstr>
      <vt:lpstr>PowerPoint Presentation</vt:lpstr>
      <vt:lpstr>Americans and public libraries</vt:lpstr>
      <vt:lpstr>Americans and public libraries</vt:lpstr>
      <vt:lpstr>Americans and public libraries</vt:lpstr>
      <vt:lpstr>PowerPoint Presentation</vt:lpstr>
      <vt:lpstr>What do Americans want from libraries?</vt:lpstr>
      <vt:lpstr>Summary: How Americans use libraries</vt:lpstr>
      <vt:lpstr>Summary: How Americans use libraries</vt:lpstr>
      <vt:lpstr>Thank you!</vt:lpstr>
    </vt:vector>
  </TitlesOfParts>
  <Company>Pew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M. Barr</dc:creator>
  <cp:lastModifiedBy>Joanna Brenner</cp:lastModifiedBy>
  <cp:revision>343</cp:revision>
  <dcterms:created xsi:type="dcterms:W3CDTF">2011-07-19T19:54:26Z</dcterms:created>
  <dcterms:modified xsi:type="dcterms:W3CDTF">2014-07-07T19:35:28Z</dcterms:modified>
</cp:coreProperties>
</file>