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02" r:id="rId3"/>
    <p:sldId id="307" r:id="rId4"/>
    <p:sldId id="306" r:id="rId5"/>
    <p:sldId id="264" r:id="rId6"/>
    <p:sldId id="308" r:id="rId7"/>
    <p:sldId id="309" r:id="rId8"/>
    <p:sldId id="271" r:id="rId9"/>
    <p:sldId id="310" r:id="rId10"/>
    <p:sldId id="311" r:id="rId11"/>
    <p:sldId id="312" r:id="rId12"/>
    <p:sldId id="296" r:id="rId13"/>
    <p:sldId id="313" r:id="rId14"/>
    <p:sldId id="314" r:id="rId15"/>
    <p:sldId id="318" r:id="rId16"/>
    <p:sldId id="319" r:id="rId17"/>
    <p:sldId id="320" r:id="rId18"/>
    <p:sldId id="321" r:id="rId19"/>
    <p:sldId id="315" r:id="rId20"/>
    <p:sldId id="330" r:id="rId21"/>
    <p:sldId id="331" r:id="rId22"/>
    <p:sldId id="322" r:id="rId23"/>
    <p:sldId id="328" r:id="rId24"/>
    <p:sldId id="299" r:id="rId25"/>
    <p:sldId id="303" r:id="rId2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6DC2"/>
    <a:srgbClr val="6FADF9"/>
    <a:srgbClr val="5BA9FF"/>
    <a:srgbClr val="6D9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342" autoAdjust="0"/>
    <p:restoredTop sz="81944" autoAdjust="0"/>
  </p:normalViewPr>
  <p:slideViewPr>
    <p:cSldViewPr>
      <p:cViewPr>
        <p:scale>
          <a:sx n="60" d="100"/>
          <a:sy n="60" d="100"/>
        </p:scale>
        <p:origin x="-2224" y="-1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A05415C-15C9-4E3F-AE32-7086FC302763}" type="datetimeFigureOut">
              <a:rPr lang="en-US" smtClean="0"/>
              <a:pPr/>
              <a:t>7/14/14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452B91-CFE8-4033-8D81-0DAF5A312144}" type="slidenum">
              <a:rPr lang="en-US" smtClean="0"/>
              <a:pPr/>
              <a:t>‹#›</a:t>
            </a:fld>
            <a:endParaRPr lang="en-US"/>
          </a:p>
        </p:txBody>
      </p:sp>
    </p:spTree>
    <p:extLst>
      <p:ext uri="{BB962C8B-B14F-4D97-AF65-F5344CB8AC3E}">
        <p14:creationId xmlns:p14="http://schemas.microsoft.com/office/powerpoint/2010/main" val="39186916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2E943E11-4871-4AFB-9195-4B792CFFEEEA}" type="datetimeFigureOut">
              <a:rPr lang="en-US" smtClean="0"/>
              <a:pPr/>
              <a:t>7/14/14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727B10DD-AA01-4813-8EC6-FC0223209493}" type="slidenum">
              <a:rPr lang="en-US" smtClean="0"/>
              <a:pPr/>
              <a:t>‹#›</a:t>
            </a:fld>
            <a:endParaRPr lang="en-US"/>
          </a:p>
        </p:txBody>
      </p:sp>
    </p:spTree>
    <p:extLst>
      <p:ext uri="{BB962C8B-B14F-4D97-AF65-F5344CB8AC3E}">
        <p14:creationId xmlns:p14="http://schemas.microsoft.com/office/powerpoint/2010/main" val="396138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10</a:t>
            </a:fld>
            <a:endParaRPr lang="en-US"/>
          </a:p>
        </p:txBody>
      </p:sp>
    </p:spTree>
    <p:extLst>
      <p:ext uri="{BB962C8B-B14F-4D97-AF65-F5344CB8AC3E}">
        <p14:creationId xmlns:p14="http://schemas.microsoft.com/office/powerpoint/2010/main" val="10478485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11</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13</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661958-9FEC-491B-B103-D3B88306C6A5}" type="slidenum">
              <a:rPr lang="en-US" smtClean="0"/>
              <a:t>15</a:t>
            </a:fld>
            <a:endParaRPr lang="en-US"/>
          </a:p>
        </p:txBody>
      </p:sp>
    </p:spTree>
    <p:extLst>
      <p:ext uri="{BB962C8B-B14F-4D97-AF65-F5344CB8AC3E}">
        <p14:creationId xmlns:p14="http://schemas.microsoft.com/office/powerpoint/2010/main" val="2926235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661958-9FEC-491B-B103-D3B88306C6A5}" type="slidenum">
              <a:rPr lang="en-US" smtClean="0"/>
              <a:t>16</a:t>
            </a:fld>
            <a:endParaRPr lang="en-US"/>
          </a:p>
        </p:txBody>
      </p:sp>
    </p:spTree>
    <p:extLst>
      <p:ext uri="{BB962C8B-B14F-4D97-AF65-F5344CB8AC3E}">
        <p14:creationId xmlns:p14="http://schemas.microsoft.com/office/powerpoint/2010/main" val="52266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61958-9FEC-491B-B103-D3B88306C6A5}" type="slidenum">
              <a:rPr lang="en-US" smtClean="0"/>
              <a:t>17</a:t>
            </a:fld>
            <a:endParaRPr lang="en-US"/>
          </a:p>
        </p:txBody>
      </p:sp>
    </p:spTree>
    <p:extLst>
      <p:ext uri="{BB962C8B-B14F-4D97-AF65-F5344CB8AC3E}">
        <p14:creationId xmlns:p14="http://schemas.microsoft.com/office/powerpoint/2010/main" val="368378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661958-9FEC-491B-B103-D3B88306C6A5}" type="slidenum">
              <a:rPr lang="en-US" smtClean="0"/>
              <a:t>18</a:t>
            </a:fld>
            <a:endParaRPr lang="en-US"/>
          </a:p>
        </p:txBody>
      </p:sp>
    </p:spTree>
    <p:extLst>
      <p:ext uri="{BB962C8B-B14F-4D97-AF65-F5344CB8AC3E}">
        <p14:creationId xmlns:p14="http://schemas.microsoft.com/office/powerpoint/2010/main" val="25944995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10DD-AA01-4813-8EC6-FC0223209493}" type="slidenum">
              <a:rPr lang="en-US" smtClean="0"/>
              <a:pPr/>
              <a:t>19</a:t>
            </a:fld>
            <a:endParaRPr lang="en-US"/>
          </a:p>
        </p:txBody>
      </p:sp>
    </p:spTree>
    <p:extLst>
      <p:ext uri="{BB962C8B-B14F-4D97-AF65-F5344CB8AC3E}">
        <p14:creationId xmlns:p14="http://schemas.microsoft.com/office/powerpoint/2010/main" val="4146425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331F0D-C56E-4683-B30C-9C1045620A91}" type="slidenum">
              <a:rPr lang="en-US"/>
              <a:pPr/>
              <a:t>2</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Times"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20</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22</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7B10DD-AA01-4813-8EC6-FC0223209493}" type="slidenum">
              <a:rPr lang="en-US" smtClean="0"/>
              <a:pPr/>
              <a:t>23</a:t>
            </a:fld>
            <a:endParaRPr lang="en-US"/>
          </a:p>
        </p:txBody>
      </p:sp>
    </p:spTree>
    <p:extLst>
      <p:ext uri="{BB962C8B-B14F-4D97-AF65-F5344CB8AC3E}">
        <p14:creationId xmlns:p14="http://schemas.microsoft.com/office/powerpoint/2010/main" val="4146425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EA331F0D-C56E-4683-B30C-9C1045620A91}" type="slidenum">
              <a:rPr lang="en-US"/>
              <a:pPr/>
              <a:t>3</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dirty="0" smtClean="0">
              <a:latin typeface="Times"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4</a:t>
            </a:fld>
            <a:endParaRPr lang="en-US"/>
          </a:p>
        </p:txBody>
      </p:sp>
    </p:spTree>
    <p:extLst>
      <p:ext uri="{BB962C8B-B14F-4D97-AF65-F5344CB8AC3E}">
        <p14:creationId xmlns:p14="http://schemas.microsoft.com/office/powerpoint/2010/main" val="173614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0419C19-2FFD-4AAA-BFB8-C91311018D06}" type="slidenum">
              <a:rPr lang="en-US"/>
              <a:pPr/>
              <a:t>5</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algn="ctr" eaLnBrk="1" hangingPunct="1">
              <a:buFontTx/>
              <a:buNone/>
            </a:pPr>
            <a:endParaRPr lang="en-US" dirty="0" smtClean="0">
              <a:latin typeface="Times"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6</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7</a:t>
            </a:fld>
            <a:endParaRPr lang="en-US"/>
          </a:p>
        </p:txBody>
      </p:sp>
    </p:spTree>
    <p:extLst>
      <p:ext uri="{BB962C8B-B14F-4D97-AF65-F5344CB8AC3E}">
        <p14:creationId xmlns:p14="http://schemas.microsoft.com/office/powerpoint/2010/main" val="10968322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7B10DD-AA01-4813-8EC6-FC0223209493}" type="slidenum">
              <a:rPr lang="en-US" smtClean="0"/>
              <a:pPr/>
              <a:t>9</a:t>
            </a:fld>
            <a:endParaRPr lang="en-US"/>
          </a:p>
        </p:txBody>
      </p:sp>
    </p:spTree>
    <p:extLst>
      <p:ext uri="{BB962C8B-B14F-4D97-AF65-F5344CB8AC3E}">
        <p14:creationId xmlns:p14="http://schemas.microsoft.com/office/powerpoint/2010/main" val="4146425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FCB839-C3C8-4BE1-B2B2-81857E548281}"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CB839-C3C8-4BE1-B2B2-81857E548281}"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CB839-C3C8-4BE1-B2B2-81857E548281}"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FCB839-C3C8-4BE1-B2B2-81857E548281}"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FCB839-C3C8-4BE1-B2B2-81857E548281}" type="datetimeFigureOut">
              <a:rPr lang="en-US" smtClean="0"/>
              <a:pPr/>
              <a:t>7/14/14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FCB839-C3C8-4BE1-B2B2-81857E548281}" type="datetimeFigureOut">
              <a:rPr lang="en-US" smtClean="0"/>
              <a:pPr/>
              <a:t>7/14/14</a:t>
            </a:fld>
            <a:endParaRPr lang="en-US"/>
          </a:p>
        </p:txBody>
      </p:sp>
      <p:sp>
        <p:nvSpPr>
          <p:cNvPr id="6" name="Footer Placeholder 5"/>
          <p:cNvSpPr>
            <a:spLocks noGrp="1"/>
          </p:cNvSpPr>
          <p:nvPr>
            <p:ph type="ftr" sz="quarter" idx="11"/>
          </p:nvPr>
        </p:nvSpPr>
        <p:spPr/>
        <p:txBody>
          <a:bodyPr/>
          <a:lstStyle/>
          <a:p>
            <a:r>
              <a:rPr lang="en-US" dirty="0" smtClean="0"/>
              <a:t>libraries.pewinternet.org</a:t>
            </a:r>
            <a:endParaRPr lang="en-US" dirty="0"/>
          </a:p>
        </p:txBody>
      </p:sp>
      <p:sp>
        <p:nvSpPr>
          <p:cNvPr id="7" name="Slide Number Placeholder 6"/>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FCB839-C3C8-4BE1-B2B2-81857E548281}" type="datetimeFigureOut">
              <a:rPr lang="en-US" smtClean="0"/>
              <a:pPr/>
              <a:t>7/14/14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FCB839-C3C8-4BE1-B2B2-81857E548281}" type="datetimeFigureOut">
              <a:rPr lang="en-US" smtClean="0"/>
              <a:pPr/>
              <a:t>7/14/14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FCB839-C3C8-4BE1-B2B2-81857E548281}" type="datetimeFigureOut">
              <a:rPr lang="en-US" smtClean="0"/>
              <a:pPr/>
              <a:t>7/14/14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CB839-C3C8-4BE1-B2B2-81857E548281}" type="datetimeFigureOut">
              <a:rPr lang="en-US" smtClean="0"/>
              <a:pPr/>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FCB839-C3C8-4BE1-B2B2-81857E548281}" type="datetimeFigureOut">
              <a:rPr lang="en-US" smtClean="0"/>
              <a:pPr/>
              <a:t>7/14/14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D39B9A-5C51-4AEC-81C0-5DBFE59E626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FCB839-C3C8-4BE1-B2B2-81857E548281}" type="datetimeFigureOut">
              <a:rPr lang="en-US" smtClean="0"/>
              <a:pPr/>
              <a:t>7/14/14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39B9A-5C51-4AEC-81C0-5DBFE59E62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pewinternet.org/2014/05/14/internet-of-thing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winternet.org/2014/05/14/internet-of-things/"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www.pewinternet.org/2014/07/03/net-threat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hyperlink" Target="http://www.pewinternet.org/2014/07/03/net-threats/" TargetMode="External"/><Relationship Id="rId4" Type="http://schemas.openxmlformats.org/officeDocument/2006/relationships/image" Target="../media/image10.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bit.ly/OgpZkS" TargetMode="External"/><Relationship Id="rId5" Type="http://schemas.openxmlformats.org/officeDocument/2006/relationships/hyperlink" Target="http://www.pewinternet.org/2014/03/11/digital-life-in-2025/" TargetMode="External"/><Relationship Id="rId6" Type="http://schemas.openxmlformats.org/officeDocument/2006/relationships/hyperlink" Target="http://www.pewinternet.org/2014/05/14/internet-of-things/" TargetMode="External"/><Relationship Id="rId7" Type="http://schemas.openxmlformats.org/officeDocument/2006/relationships/hyperlink" Target="http://www.pewinternet.org/2014/07/03/net-threats/" TargetMode="Externa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pewinternet.org/2014/03/11/digital-life-in-2025/"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pewinternet.org/2014/03/11/digital-life-in-2025/" TargetMode="External"/><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5"/>
            <a:ext cx="9144000" cy="1470025"/>
          </a:xfrm>
        </p:spPr>
        <p:txBody>
          <a:bodyPr>
            <a:normAutofit/>
          </a:bodyPr>
          <a:lstStyle/>
          <a:p>
            <a:r>
              <a:rPr lang="en-US" b="1" dirty="0"/>
              <a:t>The internet’s turbulent next </a:t>
            </a:r>
            <a:r>
              <a:rPr lang="en-US" b="1" dirty="0" smtClean="0"/>
              <a:t>decade</a:t>
            </a:r>
            <a:endParaRPr lang="en-US" b="1" dirty="0">
              <a:solidFill>
                <a:schemeClr val="tx2"/>
              </a:solidFill>
            </a:endParaRPr>
          </a:p>
        </p:txBody>
      </p:sp>
      <p:sp>
        <p:nvSpPr>
          <p:cNvPr id="3" name="Subtitle 2"/>
          <p:cNvSpPr>
            <a:spLocks noGrp="1"/>
          </p:cNvSpPr>
          <p:nvPr>
            <p:ph type="subTitle" idx="1"/>
          </p:nvPr>
        </p:nvSpPr>
        <p:spPr>
          <a:xfrm>
            <a:off x="762000" y="3886200"/>
            <a:ext cx="7467600" cy="2362200"/>
          </a:xfrm>
        </p:spPr>
        <p:txBody>
          <a:bodyPr>
            <a:noAutofit/>
          </a:bodyPr>
          <a:lstStyle/>
          <a:p>
            <a:pPr algn="r">
              <a:lnSpc>
                <a:spcPct val="90000"/>
              </a:lnSpc>
            </a:pPr>
            <a:r>
              <a:rPr lang="en-US" sz="2400" b="1" dirty="0" smtClean="0">
                <a:solidFill>
                  <a:schemeClr val="tx1"/>
                </a:solidFill>
              </a:rPr>
              <a:t>Lee Rainie</a:t>
            </a:r>
          </a:p>
          <a:p>
            <a:pPr algn="r">
              <a:lnSpc>
                <a:spcPct val="90000"/>
              </a:lnSpc>
            </a:pPr>
            <a:r>
              <a:rPr lang="en-US" sz="1800" dirty="0" smtClean="0">
                <a:solidFill>
                  <a:schemeClr val="tx1"/>
                </a:solidFill>
              </a:rPr>
              <a:t>Pew Research Center Internet Project</a:t>
            </a:r>
          </a:p>
          <a:p>
            <a:pPr algn="r">
              <a:lnSpc>
                <a:spcPct val="90000"/>
              </a:lnSpc>
            </a:pPr>
            <a:r>
              <a:rPr lang="en-US" sz="2400" b="1" dirty="0" smtClean="0">
                <a:solidFill>
                  <a:schemeClr val="tx1"/>
                </a:solidFill>
              </a:rPr>
              <a:t>Janna Anderson</a:t>
            </a:r>
          </a:p>
          <a:p>
            <a:pPr algn="r">
              <a:lnSpc>
                <a:spcPct val="90000"/>
              </a:lnSpc>
            </a:pPr>
            <a:r>
              <a:rPr lang="en-US" sz="1800" dirty="0" smtClean="0">
                <a:solidFill>
                  <a:schemeClr val="tx1"/>
                </a:solidFill>
              </a:rPr>
              <a:t>Elon University – Imagining the Internet Center</a:t>
            </a:r>
          </a:p>
          <a:p>
            <a:pPr algn="r">
              <a:lnSpc>
                <a:spcPct val="90000"/>
              </a:lnSpc>
            </a:pPr>
            <a:endParaRPr lang="en-US" sz="1800" dirty="0" smtClean="0">
              <a:solidFill>
                <a:schemeClr val="tx1"/>
              </a:solidFill>
            </a:endParaRPr>
          </a:p>
          <a:p>
            <a:pPr algn="r">
              <a:lnSpc>
                <a:spcPct val="90000"/>
              </a:lnSpc>
            </a:pPr>
            <a:endParaRPr lang="en-US" sz="1800" dirty="0" smtClean="0">
              <a:solidFill>
                <a:schemeClr val="tx1"/>
              </a:solidFill>
            </a:endParaRPr>
          </a:p>
          <a:p>
            <a:pPr algn="r">
              <a:lnSpc>
                <a:spcPct val="90000"/>
              </a:lnSpc>
            </a:pPr>
            <a:r>
              <a:rPr lang="en-US" sz="1800" dirty="0" smtClean="0">
                <a:solidFill>
                  <a:schemeClr val="tx1"/>
                </a:solidFill>
              </a:rPr>
              <a:t>Presented to: World Future Society</a:t>
            </a:r>
          </a:p>
          <a:p>
            <a:pPr algn="r">
              <a:lnSpc>
                <a:spcPct val="90000"/>
              </a:lnSpc>
            </a:pPr>
            <a:r>
              <a:rPr lang="en-US" sz="1800" dirty="0" smtClean="0">
                <a:solidFill>
                  <a:schemeClr val="tx1"/>
                </a:solidFill>
              </a:rPr>
              <a:t>July 12, 2014</a:t>
            </a:r>
            <a:endParaRPr lang="en-US" sz="1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Downbeat theses</a:t>
            </a:r>
            <a:endParaRPr lang="en-US" dirty="0"/>
          </a:p>
        </p:txBody>
      </p:sp>
      <p:sp>
        <p:nvSpPr>
          <p:cNvPr id="3" name="Content Placeholder 2"/>
          <p:cNvSpPr>
            <a:spLocks noGrp="1"/>
          </p:cNvSpPr>
          <p:nvPr>
            <p:ph idx="1"/>
          </p:nvPr>
        </p:nvSpPr>
        <p:spPr>
          <a:xfrm>
            <a:off x="228600" y="1295400"/>
            <a:ext cx="8534400" cy="5181600"/>
          </a:xfrm>
        </p:spPr>
        <p:txBody>
          <a:bodyPr>
            <a:noAutofit/>
          </a:bodyPr>
          <a:lstStyle/>
          <a:p>
            <a:pPr marL="346075" indent="-346075">
              <a:buNone/>
            </a:pPr>
            <a:r>
              <a:rPr lang="en-US" sz="2400" dirty="0"/>
              <a:t>1</a:t>
            </a:r>
            <a:r>
              <a:rPr lang="en-US" sz="2400" dirty="0" smtClean="0"/>
              <a:t>) </a:t>
            </a:r>
            <a:r>
              <a:rPr lang="en-US" sz="2400" dirty="0"/>
              <a:t>Dangerous divides between haves and have-nots may expand, resulting in resentment and possible violence.</a:t>
            </a:r>
          </a:p>
          <a:p>
            <a:pPr marL="346075" indent="-346075">
              <a:buNone/>
            </a:pPr>
            <a:r>
              <a:rPr lang="en-US" sz="2400" dirty="0"/>
              <a:t>2</a:t>
            </a:r>
            <a:r>
              <a:rPr lang="en-US" sz="2400" dirty="0" smtClean="0"/>
              <a:t>) </a:t>
            </a:r>
            <a:r>
              <a:rPr lang="en-US" sz="2400" dirty="0"/>
              <a:t>Abuses and abusers will ‘evolve and scale.’ Human nature isn’t changing; there’s laziness, bullying, stalking, stupidity, pornography, dirty tricks, crime, and those who practice them have new capacity to make life miserable for </a:t>
            </a:r>
            <a:r>
              <a:rPr lang="en-US" sz="2400" dirty="0" smtClean="0"/>
              <a:t>others.</a:t>
            </a:r>
          </a:p>
          <a:p>
            <a:pPr marL="346075" indent="-346075">
              <a:buNone/>
            </a:pPr>
            <a:r>
              <a:rPr lang="en-US" sz="2400" dirty="0"/>
              <a:t>3</a:t>
            </a:r>
            <a:r>
              <a:rPr lang="en-US" sz="2400" dirty="0" smtClean="0"/>
              <a:t>) </a:t>
            </a:r>
            <a:r>
              <a:rPr lang="en-US" sz="2400" dirty="0"/>
              <a:t>Pressured by these changes, governments and corporations will try to assert power </a:t>
            </a:r>
            <a:r>
              <a:rPr lang="en-US" sz="2400" dirty="0" smtClean="0"/>
              <a:t>as </a:t>
            </a:r>
            <a:r>
              <a:rPr lang="en-US" sz="2400" dirty="0"/>
              <a:t>they invoke security and cultural norms</a:t>
            </a:r>
            <a:r>
              <a:rPr lang="en-US" sz="2400" dirty="0" smtClean="0"/>
              <a:t>.</a:t>
            </a:r>
          </a:p>
          <a:p>
            <a:pPr marL="346075" indent="-346075">
              <a:buNone/>
            </a:pPr>
            <a:r>
              <a:rPr lang="en-US" sz="2400" dirty="0"/>
              <a:t>4</a:t>
            </a:r>
            <a:r>
              <a:rPr lang="en-US" sz="2400" dirty="0" smtClean="0"/>
              <a:t>) </a:t>
            </a:r>
            <a:r>
              <a:rPr lang="en-US" sz="2400" dirty="0"/>
              <a:t>People will continue — sometimes grudgingly — to make tradeoffs favoring convenience </a:t>
            </a:r>
            <a:r>
              <a:rPr lang="en-US" sz="2400" dirty="0" smtClean="0"/>
              <a:t>over </a:t>
            </a:r>
            <a:r>
              <a:rPr lang="en-US" sz="2400" dirty="0"/>
              <a:t>privacy; and privacy will be something only the upscale will enjoy.</a:t>
            </a:r>
          </a:p>
          <a:p>
            <a:pPr marL="346075" indent="-346075">
              <a:buNone/>
            </a:pPr>
            <a:r>
              <a:rPr lang="en-US" sz="2400" dirty="0"/>
              <a:t>5</a:t>
            </a:r>
            <a:r>
              <a:rPr lang="en-US" sz="2400" dirty="0" smtClean="0"/>
              <a:t>) </a:t>
            </a:r>
            <a:r>
              <a:rPr lang="en-US" sz="2400" dirty="0"/>
              <a:t>Humans and their </a:t>
            </a:r>
            <a:r>
              <a:rPr lang="en-US" sz="2400" dirty="0" smtClean="0"/>
              <a:t>organizations </a:t>
            </a:r>
            <a:r>
              <a:rPr lang="en-US" sz="2400" dirty="0"/>
              <a:t>may not respond quickly enough to challenges presented by complex networks</a:t>
            </a:r>
            <a:r>
              <a:rPr lang="en-US" sz="2400" dirty="0" smtClean="0"/>
              <a:t>.</a:t>
            </a:r>
            <a:endParaRPr lang="en-US" sz="2400" dirty="0"/>
          </a:p>
        </p:txBody>
      </p:sp>
    </p:spTree>
    <p:extLst>
      <p:ext uri="{BB962C8B-B14F-4D97-AF65-F5344CB8AC3E}">
        <p14:creationId xmlns:p14="http://schemas.microsoft.com/office/powerpoint/2010/main" val="33404982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hlinkClick r:id="rId3"/>
              </a:rPr>
              <a:t>The Internet of Things Will Thrive by 2025</a:t>
            </a:r>
            <a:endParaRPr lang="en-US" sz="3600" dirty="0"/>
          </a:p>
        </p:txBody>
      </p:sp>
      <p:sp>
        <p:nvSpPr>
          <p:cNvPr id="3" name="Content Placeholder 2"/>
          <p:cNvSpPr>
            <a:spLocks noGrp="1"/>
          </p:cNvSpPr>
          <p:nvPr>
            <p:ph idx="1"/>
          </p:nvPr>
        </p:nvSpPr>
        <p:spPr/>
        <p:txBody>
          <a:bodyPr/>
          <a:lstStyle/>
          <a:p>
            <a:r>
              <a:rPr lang="en-US" i="1" dirty="0"/>
              <a:t>The evolution of embedded devices and the Internet/Cloud of Things —As billions of devices, artifacts, and accessories are networked, will </a:t>
            </a:r>
            <a:r>
              <a:rPr lang="en-US" b="1" i="1" u="sng" dirty="0"/>
              <a:t>the Internet of Things have widespread and beneficial effects</a:t>
            </a:r>
            <a:r>
              <a:rPr lang="en-US" i="1" dirty="0"/>
              <a:t> on the everyday lives of the public by 2025? </a:t>
            </a:r>
            <a:endParaRPr lang="en-US" dirty="0"/>
          </a:p>
        </p:txBody>
      </p:sp>
    </p:spTree>
    <p:extLst>
      <p:ext uri="{BB962C8B-B14F-4D97-AF65-F5344CB8AC3E}">
        <p14:creationId xmlns:p14="http://schemas.microsoft.com/office/powerpoint/2010/main" val="2652968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Future of Internet of Things</a:t>
            </a:r>
            <a:endParaRPr lang="en-US" dirty="0"/>
          </a:p>
        </p:txBody>
      </p:sp>
      <p:sp>
        <p:nvSpPr>
          <p:cNvPr id="5" name="Text Placeholder 4"/>
          <p:cNvSpPr>
            <a:spLocks noGrp="1"/>
          </p:cNvSpPr>
          <p:nvPr>
            <p:ph type="body" idx="1"/>
          </p:nvPr>
        </p:nvSpPr>
        <p:spPr>
          <a:xfrm>
            <a:off x="304800" y="1722438"/>
            <a:ext cx="4572000" cy="639762"/>
          </a:xfrm>
        </p:spPr>
        <p:txBody>
          <a:bodyPr>
            <a:noAutofit/>
          </a:bodyPr>
          <a:lstStyle/>
          <a:p>
            <a:pPr algn="ctr"/>
            <a:r>
              <a:rPr lang="en-US" sz="2800" dirty="0" smtClean="0"/>
              <a:t>Yes – widespread and beneficial</a:t>
            </a:r>
            <a:endParaRPr lang="en-US" sz="2800" dirty="0"/>
          </a:p>
        </p:txBody>
      </p:sp>
      <p:sp>
        <p:nvSpPr>
          <p:cNvPr id="6" name="Content Placeholder 5"/>
          <p:cNvSpPr>
            <a:spLocks noGrp="1"/>
          </p:cNvSpPr>
          <p:nvPr>
            <p:ph sz="half" idx="2"/>
          </p:nvPr>
        </p:nvSpPr>
        <p:spPr>
          <a:xfrm>
            <a:off x="457200" y="2601912"/>
            <a:ext cx="4040188" cy="3951288"/>
          </a:xfrm>
        </p:spPr>
        <p:txBody>
          <a:bodyPr>
            <a:normAutofit/>
          </a:bodyPr>
          <a:lstStyle/>
          <a:p>
            <a:pPr algn="ctr">
              <a:buNone/>
            </a:pPr>
            <a:r>
              <a:rPr lang="en-US" sz="9600" dirty="0"/>
              <a:t>8</a:t>
            </a:r>
            <a:r>
              <a:rPr lang="en-US" sz="9600" dirty="0" smtClean="0"/>
              <a:t>3%</a:t>
            </a:r>
            <a:endParaRPr lang="en-US" sz="9600" dirty="0"/>
          </a:p>
        </p:txBody>
      </p:sp>
      <p:sp>
        <p:nvSpPr>
          <p:cNvPr id="7" name="Text Placeholder 6"/>
          <p:cNvSpPr>
            <a:spLocks noGrp="1"/>
          </p:cNvSpPr>
          <p:nvPr>
            <p:ph type="body" sz="quarter" idx="3"/>
          </p:nvPr>
        </p:nvSpPr>
        <p:spPr/>
        <p:txBody>
          <a:bodyPr>
            <a:normAutofit/>
          </a:bodyPr>
          <a:lstStyle/>
          <a:p>
            <a:pPr algn="ctr"/>
            <a:r>
              <a:rPr lang="en-US" sz="2800" dirty="0" smtClean="0"/>
              <a:t>No</a:t>
            </a:r>
            <a:endParaRPr lang="en-US" sz="2800" dirty="0"/>
          </a:p>
        </p:txBody>
      </p:sp>
      <p:sp>
        <p:nvSpPr>
          <p:cNvPr id="8" name="Content Placeholder 7"/>
          <p:cNvSpPr>
            <a:spLocks noGrp="1"/>
          </p:cNvSpPr>
          <p:nvPr>
            <p:ph sz="quarter" idx="4"/>
          </p:nvPr>
        </p:nvSpPr>
        <p:spPr>
          <a:xfrm>
            <a:off x="4645025" y="2525712"/>
            <a:ext cx="4041775" cy="3951288"/>
          </a:xfrm>
        </p:spPr>
        <p:txBody>
          <a:bodyPr/>
          <a:lstStyle/>
          <a:p>
            <a:pPr algn="ctr">
              <a:buNone/>
            </a:pPr>
            <a:r>
              <a:rPr lang="en-US" sz="9600" dirty="0" smtClean="0"/>
              <a:t>17%</a:t>
            </a:r>
            <a:endParaRPr lang="en-US" sz="96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4495800"/>
            <a:ext cx="8686800" cy="2209800"/>
          </a:xfrm>
        </p:spPr>
        <p:txBody>
          <a:bodyPr>
            <a:noAutofit/>
          </a:bodyPr>
          <a:lstStyle/>
          <a:p>
            <a:pPr marL="0" indent="0" algn="ctr">
              <a:buNone/>
            </a:pPr>
            <a:r>
              <a:rPr lang="en-US" sz="3100" dirty="0" smtClean="0"/>
              <a:t>It‘s the next revolution. </a:t>
            </a:r>
            <a:r>
              <a:rPr lang="en-US" sz="3100" b="1" u="sng" dirty="0" smtClean="0"/>
              <a:t>Upsides:</a:t>
            </a:r>
            <a:r>
              <a:rPr lang="en-US" sz="3100" dirty="0" smtClean="0"/>
              <a:t> enhanced </a:t>
            </a:r>
            <a:r>
              <a:rPr lang="en-US" sz="3100" dirty="0"/>
              <a:t>health, convenience, productivity, safety, and vastly more useful </a:t>
            </a:r>
            <a:r>
              <a:rPr lang="en-US" sz="3100" dirty="0" smtClean="0"/>
              <a:t>information. </a:t>
            </a:r>
            <a:r>
              <a:rPr lang="en-US" sz="3100" b="1" u="sng" dirty="0" smtClean="0"/>
              <a:t>Downsides</a:t>
            </a:r>
            <a:r>
              <a:rPr lang="en-US" sz="3100" b="1" u="sng" dirty="0"/>
              <a:t>:</a:t>
            </a:r>
            <a:r>
              <a:rPr lang="en-US" sz="3100" dirty="0"/>
              <a:t> </a:t>
            </a:r>
            <a:r>
              <a:rPr lang="en-US" sz="3100" dirty="0" smtClean="0"/>
              <a:t>privacy challenges, </a:t>
            </a:r>
            <a:r>
              <a:rPr lang="en-US" sz="3100" dirty="0"/>
              <a:t>over-hyped expectations, and tech </a:t>
            </a:r>
            <a:r>
              <a:rPr lang="en-US" sz="3100" dirty="0" smtClean="0"/>
              <a:t>complexity. </a:t>
            </a:r>
            <a:endParaRPr lang="en-US" sz="3100" dirty="0"/>
          </a:p>
        </p:txBody>
      </p:sp>
      <p:sp>
        <p:nvSpPr>
          <p:cNvPr id="6" name="Title 1"/>
          <p:cNvSpPr>
            <a:spLocks noGrp="1"/>
          </p:cNvSpPr>
          <p:nvPr>
            <p:ph type="title"/>
          </p:nvPr>
        </p:nvSpPr>
        <p:spPr>
          <a:xfrm>
            <a:off x="457200" y="274638"/>
            <a:ext cx="8229600" cy="1143000"/>
          </a:xfrm>
        </p:spPr>
        <p:txBody>
          <a:bodyPr>
            <a:normAutofit/>
          </a:bodyPr>
          <a:lstStyle/>
          <a:p>
            <a:r>
              <a:rPr lang="en-US" sz="3600" dirty="0">
                <a:hlinkClick r:id="rId3"/>
              </a:rPr>
              <a:t>The Internet of Things Will Thrive by 2025</a:t>
            </a:r>
            <a:endParaRPr lang="en-US" sz="3600" dirty="0"/>
          </a:p>
        </p:txBody>
      </p:sp>
      <p:pic>
        <p:nvPicPr>
          <p:cNvPr id="7" name="Picture 6" descr="http://www.mdpi.com/jsan/jsan-01-00217/article_deploy/html/images/jsan-01-00217-g001-1024.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219200"/>
            <a:ext cx="5638800" cy="3141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9687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143000"/>
          </a:xfrm>
        </p:spPr>
        <p:txBody>
          <a:bodyPr/>
          <a:lstStyle/>
          <a:p>
            <a:r>
              <a:rPr lang="en-US" dirty="0" smtClean="0"/>
              <a:t>Development Themes </a:t>
            </a:r>
            <a:endParaRPr lang="en-US" dirty="0"/>
          </a:p>
        </p:txBody>
      </p:sp>
    </p:spTree>
    <p:extLst>
      <p:ext uri="{BB962C8B-B14F-4D97-AF65-F5344CB8AC3E}">
        <p14:creationId xmlns:p14="http://schemas.microsoft.com/office/powerpoint/2010/main" val="149313853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gigaom2.files.wordpress.com/2013/03/wearables-realistic-final.jpg?w=7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1"/>
            <a:ext cx="5638800" cy="657859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cap="small" baseline="0">
                <a:solidFill>
                  <a:schemeClr val="accent1">
                    <a:lumMod val="50000"/>
                  </a:schemeClr>
                </a:solidFill>
                <a:latin typeface="Century Gothic" panose="020B0502020202020204" pitchFamily="34" charset="0"/>
                <a:ea typeface="+mj-ea"/>
                <a:cs typeface="+mj-cs"/>
              </a:defRPr>
            </a:lvl1pPr>
          </a:lstStyle>
          <a:p>
            <a:r>
              <a:rPr lang="en-US" dirty="0">
                <a:solidFill>
                  <a:schemeClr val="tx1"/>
                </a:solidFill>
              </a:rPr>
              <a:t>b</a:t>
            </a:r>
            <a:r>
              <a:rPr lang="en-US" dirty="0" smtClean="0">
                <a:solidFill>
                  <a:schemeClr val="tx1"/>
                </a:solidFill>
              </a:rPr>
              <a:t>ody</a:t>
            </a:r>
            <a:endParaRPr lang="en-US" dirty="0">
              <a:solidFill>
                <a:schemeClr val="tx1"/>
              </a:solidFill>
            </a:endParaRPr>
          </a:p>
        </p:txBody>
      </p:sp>
    </p:spTree>
    <p:extLst>
      <p:ext uri="{BB962C8B-B14F-4D97-AF65-F5344CB8AC3E}">
        <p14:creationId xmlns:p14="http://schemas.microsoft.com/office/powerpoint/2010/main" val="166199146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vice.com/sites/dvice/files/Smart%20Home.jpg"/>
          <p:cNvPicPr>
            <a:picLocks noChangeAspect="1" noChangeArrowheads="1"/>
          </p:cNvPicPr>
          <p:nvPr/>
        </p:nvPicPr>
        <p:blipFill rotWithShape="1">
          <a:blip r:embed="rId3">
            <a:extLst>
              <a:ext uri="{28A0092B-C50C-407E-A947-70E740481C1C}">
                <a14:useLocalDpi xmlns:a14="http://schemas.microsoft.com/office/drawing/2010/main" val="0"/>
              </a:ext>
            </a:extLst>
          </a:blip>
          <a:srcRect t="17786"/>
          <a:stretch/>
        </p:blipFill>
        <p:spPr bwMode="auto">
          <a:xfrm>
            <a:off x="-1447800" y="-510035"/>
            <a:ext cx="12090593" cy="744423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cap="small" baseline="0">
                <a:solidFill>
                  <a:schemeClr val="accent1">
                    <a:lumMod val="50000"/>
                  </a:schemeClr>
                </a:solidFill>
                <a:latin typeface="Century Gothic" panose="020B0502020202020204" pitchFamily="34" charset="0"/>
                <a:ea typeface="+mj-ea"/>
                <a:cs typeface="+mj-cs"/>
              </a:defRPr>
            </a:lvl1pPr>
          </a:lstStyle>
          <a:p>
            <a:r>
              <a:rPr lang="en-US" dirty="0" smtClean="0">
                <a:solidFill>
                  <a:schemeClr val="bg1"/>
                </a:solidFill>
              </a:rPr>
              <a:t>homes</a:t>
            </a:r>
            <a:endParaRPr lang="en-US" dirty="0">
              <a:solidFill>
                <a:schemeClr val="bg1"/>
              </a:solidFill>
            </a:endParaRPr>
          </a:p>
        </p:txBody>
      </p:sp>
    </p:spTree>
    <p:extLst>
      <p:ext uri="{BB962C8B-B14F-4D97-AF65-F5344CB8AC3E}">
        <p14:creationId xmlns:p14="http://schemas.microsoft.com/office/powerpoint/2010/main" val="288105392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blog.infocommblog.org/allvoices/wp-content/uploads/2012/01/SmartBuildings_1-450x3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 y="-723900"/>
            <a:ext cx="11372850" cy="75819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cap="small" baseline="0">
                <a:solidFill>
                  <a:schemeClr val="accent1">
                    <a:lumMod val="50000"/>
                  </a:schemeClr>
                </a:solidFill>
                <a:latin typeface="Century Gothic" panose="020B0502020202020204" pitchFamily="34" charset="0"/>
                <a:ea typeface="+mj-ea"/>
                <a:cs typeface="+mj-cs"/>
              </a:defRPr>
            </a:lvl1pPr>
          </a:lstStyle>
          <a:p>
            <a:r>
              <a:rPr lang="en-US" dirty="0">
                <a:solidFill>
                  <a:schemeClr val="bg1"/>
                </a:solidFill>
              </a:rPr>
              <a:t>c</a:t>
            </a:r>
            <a:r>
              <a:rPr lang="en-US" dirty="0" smtClean="0">
                <a:solidFill>
                  <a:schemeClr val="bg1"/>
                </a:solidFill>
              </a:rPr>
              <a:t>ommunities</a:t>
            </a:r>
            <a:endParaRPr lang="en-US" dirty="0">
              <a:solidFill>
                <a:schemeClr val="bg1"/>
              </a:solidFill>
            </a:endParaRPr>
          </a:p>
        </p:txBody>
      </p:sp>
    </p:spTree>
    <p:extLst>
      <p:ext uri="{BB962C8B-B14F-4D97-AF65-F5344CB8AC3E}">
        <p14:creationId xmlns:p14="http://schemas.microsoft.com/office/powerpoint/2010/main" val="10467752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lcav.epfl.ch/files/content/sites/lcav/files/research/Sensorscope/plaine_mor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106" y="-1600200"/>
            <a:ext cx="12681106" cy="84582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cap="small" baseline="0">
                <a:solidFill>
                  <a:schemeClr val="accent1">
                    <a:lumMod val="50000"/>
                  </a:schemeClr>
                </a:solidFill>
                <a:latin typeface="Century Gothic" panose="020B0502020202020204" pitchFamily="34" charset="0"/>
                <a:ea typeface="+mj-ea"/>
                <a:cs typeface="+mj-cs"/>
              </a:defRPr>
            </a:lvl1pPr>
          </a:lstStyle>
          <a:p>
            <a:r>
              <a:rPr lang="en-US" dirty="0">
                <a:solidFill>
                  <a:schemeClr val="bg1"/>
                </a:solidFill>
              </a:rPr>
              <a:t>e</a:t>
            </a:r>
            <a:r>
              <a:rPr lang="en-US" dirty="0" smtClean="0">
                <a:solidFill>
                  <a:schemeClr val="bg1"/>
                </a:solidFill>
              </a:rPr>
              <a:t>nvironment </a:t>
            </a:r>
            <a:endParaRPr lang="en-US" dirty="0">
              <a:solidFill>
                <a:schemeClr val="bg1"/>
              </a:solidFill>
            </a:endParaRPr>
          </a:p>
        </p:txBody>
      </p:sp>
    </p:spTree>
    <p:extLst>
      <p:ext uri="{BB962C8B-B14F-4D97-AF65-F5344CB8AC3E}">
        <p14:creationId xmlns:p14="http://schemas.microsoft.com/office/powerpoint/2010/main" val="30989767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t>
            </a:r>
            <a:r>
              <a:rPr lang="en-US" dirty="0" smtClean="0"/>
              <a:t>hemes</a:t>
            </a:r>
            <a:endParaRPr lang="en-US" dirty="0"/>
          </a:p>
        </p:txBody>
      </p:sp>
      <p:sp>
        <p:nvSpPr>
          <p:cNvPr id="3" name="Content Placeholder 2"/>
          <p:cNvSpPr>
            <a:spLocks noGrp="1"/>
          </p:cNvSpPr>
          <p:nvPr>
            <p:ph idx="1"/>
          </p:nvPr>
        </p:nvSpPr>
        <p:spPr>
          <a:xfrm>
            <a:off x="152400" y="1295400"/>
            <a:ext cx="8839200" cy="5334000"/>
          </a:xfrm>
        </p:spPr>
        <p:txBody>
          <a:bodyPr>
            <a:noAutofit/>
          </a:bodyPr>
          <a:lstStyle/>
          <a:p>
            <a:pPr marL="346075" indent="-346075">
              <a:buNone/>
            </a:pPr>
            <a:r>
              <a:rPr lang="en-US" sz="2300" dirty="0"/>
              <a:t>1) </a:t>
            </a:r>
            <a:r>
              <a:rPr lang="en-US" sz="2300" dirty="0" smtClean="0"/>
              <a:t>The </a:t>
            </a:r>
            <a:r>
              <a:rPr lang="en-US" sz="2300" dirty="0"/>
              <a:t>realities of this data-drenched world raise substantial concerns about privacy and people’s abilities to control their own </a:t>
            </a:r>
            <a:r>
              <a:rPr lang="en-US" sz="2300" dirty="0" smtClean="0"/>
              <a:t>lives. The </a:t>
            </a:r>
            <a:r>
              <a:rPr lang="en-US" sz="2300" dirty="0"/>
              <a:t>level of profiling and targeting will grow and amplify social, economic, and political struggles.</a:t>
            </a:r>
          </a:p>
          <a:p>
            <a:pPr marL="346075" indent="-346075">
              <a:buNone/>
            </a:pPr>
            <a:r>
              <a:rPr lang="en-US" sz="2300" dirty="0"/>
              <a:t>2</a:t>
            </a:r>
            <a:r>
              <a:rPr lang="en-US" sz="2300" dirty="0" smtClean="0"/>
              <a:t>) </a:t>
            </a:r>
            <a:r>
              <a:rPr lang="en-US" sz="2300" dirty="0"/>
              <a:t>Information interfaces will advance—especially voice and touch commands. But few expect that brain-to-network connectivity will be typical in most people’s daily lives by 2025 </a:t>
            </a:r>
          </a:p>
          <a:p>
            <a:pPr marL="346075" indent="-346075">
              <a:buNone/>
            </a:pPr>
            <a:r>
              <a:rPr lang="en-US" sz="2300" dirty="0"/>
              <a:t>3</a:t>
            </a:r>
            <a:r>
              <a:rPr lang="en-US" sz="2300" dirty="0" smtClean="0"/>
              <a:t>) </a:t>
            </a:r>
            <a:r>
              <a:rPr lang="en-US" sz="2300" dirty="0"/>
              <a:t>There will be complicated, unintended consequences: ‘We will live in a world where many things won’t work and nobody will know how to fix them.’ </a:t>
            </a:r>
          </a:p>
          <a:p>
            <a:pPr marL="346075" indent="-346075">
              <a:buNone/>
            </a:pPr>
            <a:r>
              <a:rPr lang="en-US" sz="2300" dirty="0"/>
              <a:t>4</a:t>
            </a:r>
            <a:r>
              <a:rPr lang="en-US" sz="2300" dirty="0" smtClean="0"/>
              <a:t>) </a:t>
            </a:r>
            <a:r>
              <a:rPr lang="en-US" sz="2300" dirty="0"/>
              <a:t>The unconnected and those who just don’t want to be connected may be disenfranchised. </a:t>
            </a:r>
          </a:p>
          <a:p>
            <a:pPr marL="346075" indent="-346075">
              <a:buNone/>
            </a:pPr>
            <a:endParaRPr lang="en-US" sz="2300" dirty="0"/>
          </a:p>
        </p:txBody>
      </p:sp>
    </p:spTree>
    <p:extLst>
      <p:ext uri="{BB962C8B-B14F-4D97-AF65-F5344CB8AC3E}">
        <p14:creationId xmlns:p14="http://schemas.microsoft.com/office/powerpoint/2010/main" val="13482423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0" y="228600"/>
            <a:ext cx="9144000" cy="762000"/>
          </a:xfrm>
        </p:spPr>
        <p:txBody>
          <a:bodyPr>
            <a:normAutofit/>
          </a:bodyPr>
          <a:lstStyle/>
          <a:p>
            <a:pPr eaLnBrk="1" hangingPunct="1"/>
            <a:r>
              <a:rPr lang="en-US" b="1" dirty="0" smtClean="0">
                <a:ea typeface="ＭＳ Ｐゴシック" pitchFamily="34" charset="-128"/>
              </a:rPr>
              <a:t>Our inspirer</a:t>
            </a:r>
          </a:p>
        </p:txBody>
      </p:sp>
      <p:pic>
        <p:nvPicPr>
          <p:cNvPr id="75778" name="Picture 2" descr="http://philebersole.files.wordpress.com/2010/12/bruce_sterling.jpg"/>
          <p:cNvPicPr>
            <a:picLocks noChangeAspect="1" noChangeArrowheads="1"/>
          </p:cNvPicPr>
          <p:nvPr/>
        </p:nvPicPr>
        <p:blipFill rotWithShape="1">
          <a:blip r:embed="rId3" cstate="print"/>
          <a:srcRect l="15141" t="8322" r="5367" b="35402"/>
          <a:stretch/>
        </p:blipFill>
        <p:spPr bwMode="auto">
          <a:xfrm>
            <a:off x="2514600" y="1582326"/>
            <a:ext cx="4106917" cy="4361274"/>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3"/>
              </a:rPr>
              <a:t>Net </a:t>
            </a:r>
            <a:r>
              <a:rPr lang="en-US" dirty="0">
                <a:hlinkClick r:id="rId3"/>
              </a:rPr>
              <a:t>Threats by </a:t>
            </a:r>
            <a:r>
              <a:rPr lang="en-US" dirty="0" smtClean="0">
                <a:hlinkClick r:id="rId3"/>
              </a:rPr>
              <a:t>2025</a:t>
            </a:r>
            <a:endParaRPr lang="en-US" dirty="0"/>
          </a:p>
        </p:txBody>
      </p:sp>
      <p:sp>
        <p:nvSpPr>
          <p:cNvPr id="3" name="Content Placeholder 2"/>
          <p:cNvSpPr>
            <a:spLocks noGrp="1"/>
          </p:cNvSpPr>
          <p:nvPr>
            <p:ph idx="1"/>
          </p:nvPr>
        </p:nvSpPr>
        <p:spPr/>
        <p:txBody>
          <a:bodyPr/>
          <a:lstStyle/>
          <a:p>
            <a:r>
              <a:rPr lang="en-US" i="1" dirty="0"/>
              <a:t>Accessing and sharing content online—By 2025 will there be </a:t>
            </a:r>
            <a:r>
              <a:rPr lang="en-US" b="1" i="1" u="sng" dirty="0"/>
              <a:t>significant changes for the worse and hindrances</a:t>
            </a:r>
            <a:r>
              <a:rPr lang="en-US" i="1" dirty="0"/>
              <a:t> to the ways in which people get and share content online compared with the way globally networked people can operate online today? </a:t>
            </a:r>
            <a:endParaRPr lang="en-US" dirty="0"/>
          </a:p>
        </p:txBody>
      </p:sp>
    </p:spTree>
    <p:extLst>
      <p:ext uri="{BB962C8B-B14F-4D97-AF65-F5344CB8AC3E}">
        <p14:creationId xmlns:p14="http://schemas.microsoft.com/office/powerpoint/2010/main" val="365225074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Future of Content Sharing</a:t>
            </a:r>
            <a:endParaRPr lang="en-US" dirty="0"/>
          </a:p>
        </p:txBody>
      </p:sp>
      <p:sp>
        <p:nvSpPr>
          <p:cNvPr id="5" name="Text Placeholder 4"/>
          <p:cNvSpPr>
            <a:spLocks noGrp="1"/>
          </p:cNvSpPr>
          <p:nvPr>
            <p:ph type="body" idx="1"/>
          </p:nvPr>
        </p:nvSpPr>
        <p:spPr>
          <a:xfrm>
            <a:off x="304800" y="1600200"/>
            <a:ext cx="4572000" cy="533400"/>
          </a:xfrm>
        </p:spPr>
        <p:txBody>
          <a:bodyPr>
            <a:noAutofit/>
          </a:bodyPr>
          <a:lstStyle/>
          <a:p>
            <a:pPr algn="ctr"/>
            <a:r>
              <a:rPr lang="en-US" sz="2800" dirty="0" smtClean="0"/>
              <a:t>Yes – significant hindrances</a:t>
            </a:r>
            <a:endParaRPr lang="en-US" sz="2800" dirty="0"/>
          </a:p>
        </p:txBody>
      </p:sp>
      <p:sp>
        <p:nvSpPr>
          <p:cNvPr id="6" name="Content Placeholder 5"/>
          <p:cNvSpPr>
            <a:spLocks noGrp="1"/>
          </p:cNvSpPr>
          <p:nvPr>
            <p:ph sz="half" idx="2"/>
          </p:nvPr>
        </p:nvSpPr>
        <p:spPr>
          <a:xfrm>
            <a:off x="457200" y="2601912"/>
            <a:ext cx="4040188" cy="3951288"/>
          </a:xfrm>
        </p:spPr>
        <p:txBody>
          <a:bodyPr>
            <a:normAutofit/>
          </a:bodyPr>
          <a:lstStyle/>
          <a:p>
            <a:pPr algn="ctr">
              <a:buNone/>
            </a:pPr>
            <a:r>
              <a:rPr lang="en-US" sz="9600" dirty="0" smtClean="0"/>
              <a:t>35%</a:t>
            </a:r>
            <a:endParaRPr lang="en-US" sz="9600" dirty="0"/>
          </a:p>
        </p:txBody>
      </p:sp>
      <p:sp>
        <p:nvSpPr>
          <p:cNvPr id="7" name="Text Placeholder 6"/>
          <p:cNvSpPr>
            <a:spLocks noGrp="1"/>
          </p:cNvSpPr>
          <p:nvPr>
            <p:ph type="body" sz="quarter" idx="3"/>
          </p:nvPr>
        </p:nvSpPr>
        <p:spPr/>
        <p:txBody>
          <a:bodyPr>
            <a:normAutofit/>
          </a:bodyPr>
          <a:lstStyle/>
          <a:p>
            <a:pPr algn="ctr"/>
            <a:r>
              <a:rPr lang="en-US" sz="2800" dirty="0" smtClean="0"/>
              <a:t>No (optimistic response)</a:t>
            </a:r>
            <a:endParaRPr lang="en-US" sz="2800" dirty="0"/>
          </a:p>
        </p:txBody>
      </p:sp>
      <p:sp>
        <p:nvSpPr>
          <p:cNvPr id="8" name="Content Placeholder 7"/>
          <p:cNvSpPr>
            <a:spLocks noGrp="1"/>
          </p:cNvSpPr>
          <p:nvPr>
            <p:ph sz="quarter" idx="4"/>
          </p:nvPr>
        </p:nvSpPr>
        <p:spPr>
          <a:xfrm>
            <a:off x="4645025" y="2525712"/>
            <a:ext cx="4041775" cy="3951288"/>
          </a:xfrm>
        </p:spPr>
        <p:txBody>
          <a:bodyPr/>
          <a:lstStyle/>
          <a:p>
            <a:pPr algn="ctr">
              <a:buNone/>
            </a:pPr>
            <a:r>
              <a:rPr lang="en-US" sz="9600" dirty="0" smtClean="0"/>
              <a:t>65%</a:t>
            </a:r>
            <a:endParaRPr lang="en-US" sz="9600" dirty="0"/>
          </a:p>
        </p:txBody>
      </p:sp>
    </p:spTree>
    <p:extLst>
      <p:ext uri="{BB962C8B-B14F-4D97-AF65-F5344CB8AC3E}">
        <p14:creationId xmlns:p14="http://schemas.microsoft.com/office/powerpoint/2010/main" val="19702640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5181600"/>
            <a:ext cx="8686800" cy="1524000"/>
          </a:xfrm>
        </p:spPr>
        <p:txBody>
          <a:bodyPr>
            <a:noAutofit/>
          </a:bodyPr>
          <a:lstStyle/>
          <a:p>
            <a:pPr marL="0" indent="0" algn="ctr">
              <a:buNone/>
            </a:pPr>
            <a:r>
              <a:rPr lang="en-US" sz="4000" dirty="0" smtClean="0"/>
              <a:t>Experts have hope, but anticipate battles to preserve openness. </a:t>
            </a:r>
            <a:endParaRPr lang="en-US" sz="4000" dirty="0"/>
          </a:p>
        </p:txBody>
      </p:sp>
      <p:sp>
        <p:nvSpPr>
          <p:cNvPr id="8" name="Title 1"/>
          <p:cNvSpPr>
            <a:spLocks noGrp="1"/>
          </p:cNvSpPr>
          <p:nvPr>
            <p:ph type="title"/>
          </p:nvPr>
        </p:nvSpPr>
        <p:spPr>
          <a:xfrm>
            <a:off x="457200" y="274638"/>
            <a:ext cx="8229600" cy="1143000"/>
          </a:xfrm>
        </p:spPr>
        <p:txBody>
          <a:bodyPr>
            <a:normAutofit/>
          </a:bodyPr>
          <a:lstStyle/>
          <a:p>
            <a:r>
              <a:rPr lang="en-US" dirty="0" smtClean="0">
                <a:hlinkClick r:id="rId3"/>
              </a:rPr>
              <a:t>Net </a:t>
            </a:r>
            <a:r>
              <a:rPr lang="en-US" dirty="0">
                <a:hlinkClick r:id="rId3"/>
              </a:rPr>
              <a:t>Threats by </a:t>
            </a:r>
            <a:r>
              <a:rPr lang="en-US" dirty="0" smtClean="0">
                <a:hlinkClick r:id="rId3"/>
              </a:rPr>
              <a:t>2025</a:t>
            </a:r>
            <a:endParaRPr lang="en-US" dirty="0"/>
          </a:p>
        </p:txBody>
      </p:sp>
      <p:pic>
        <p:nvPicPr>
          <p:cNvPr id="3074" name="Picture 2" descr="https://encrypted-tbn3.gstatic.com/images?q=tbn:ANd9GcS-KwHe9g732jBPV9Hv2ywcgxWnGUsXbbRXO68s6f3Wnwy04sVZ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371600"/>
            <a:ext cx="5486400" cy="368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8603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Threats</a:t>
            </a:r>
            <a:endParaRPr lang="en-US" dirty="0"/>
          </a:p>
        </p:txBody>
      </p:sp>
      <p:sp>
        <p:nvSpPr>
          <p:cNvPr id="3" name="Content Placeholder 2"/>
          <p:cNvSpPr>
            <a:spLocks noGrp="1"/>
          </p:cNvSpPr>
          <p:nvPr>
            <p:ph idx="1"/>
          </p:nvPr>
        </p:nvSpPr>
        <p:spPr>
          <a:xfrm>
            <a:off x="152400" y="1295400"/>
            <a:ext cx="8839200" cy="5334000"/>
          </a:xfrm>
        </p:spPr>
        <p:txBody>
          <a:bodyPr>
            <a:noAutofit/>
          </a:bodyPr>
          <a:lstStyle/>
          <a:p>
            <a:pPr marL="346075" indent="-346075">
              <a:buNone/>
            </a:pPr>
            <a:r>
              <a:rPr lang="en-US" sz="2800" dirty="0"/>
              <a:t>1) Actions by nation-states to maintain security and political control will lead to more blocking, filtering, segmentation, and balkanization of the Internet.</a:t>
            </a:r>
          </a:p>
          <a:p>
            <a:pPr marL="346075" indent="-346075">
              <a:buNone/>
            </a:pPr>
            <a:r>
              <a:rPr lang="en-US" sz="2800" dirty="0"/>
              <a:t>2) Trust will evaporate in the wake of revelations about government and corporate surveillance and likely greater surveillance in the future.</a:t>
            </a:r>
          </a:p>
          <a:p>
            <a:pPr marL="346075" indent="-346075">
              <a:buNone/>
            </a:pPr>
            <a:r>
              <a:rPr lang="en-US" sz="2800" dirty="0"/>
              <a:t>3) Commercial pressures affecting everything from Internet architecture to the flow of information will endanger the open structure of online life. </a:t>
            </a:r>
          </a:p>
          <a:p>
            <a:pPr marL="346075" indent="-346075">
              <a:buNone/>
            </a:pPr>
            <a:r>
              <a:rPr lang="en-US" sz="2800" dirty="0"/>
              <a:t>4) Efforts to fix the TMI (too much information) problem might over-compensate and actually thwart content sharing</a:t>
            </a:r>
            <a:r>
              <a:rPr lang="en-US" sz="2800" dirty="0" smtClean="0"/>
              <a:t>.</a:t>
            </a:r>
            <a:endParaRPr lang="en-US" sz="2800" dirty="0"/>
          </a:p>
        </p:txBody>
      </p:sp>
    </p:spTree>
    <p:extLst>
      <p:ext uri="{BB962C8B-B14F-4D97-AF65-F5344CB8AC3E}">
        <p14:creationId xmlns:p14="http://schemas.microsoft.com/office/powerpoint/2010/main" val="9767248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predictions matter</a:t>
            </a:r>
            <a:endParaRPr lang="en-US" dirty="0"/>
          </a:p>
        </p:txBody>
      </p:sp>
      <p:sp>
        <p:nvSpPr>
          <p:cNvPr id="3" name="Content Placeholder 2"/>
          <p:cNvSpPr>
            <a:spLocks noGrp="1"/>
          </p:cNvSpPr>
          <p:nvPr>
            <p:ph idx="1"/>
          </p:nvPr>
        </p:nvSpPr>
        <p:spPr/>
        <p:txBody>
          <a:bodyPr/>
          <a:lstStyle/>
          <a:p>
            <a:pPr>
              <a:buNone/>
            </a:pPr>
            <a:r>
              <a:rPr lang="en-US" i="1" dirty="0" err="1" smtClean="0"/>
              <a:t>Ithiel</a:t>
            </a:r>
            <a:r>
              <a:rPr lang="en-US" i="1" dirty="0" smtClean="0"/>
              <a:t> De Sola Poole, “Technologies of Freedom”</a:t>
            </a:r>
          </a:p>
          <a:p>
            <a:pPr>
              <a:buNone/>
            </a:pPr>
            <a:r>
              <a:rPr lang="en-US" dirty="0" smtClean="0"/>
              <a:t>On the printing press, telegraph, radio, television</a:t>
            </a:r>
          </a:p>
          <a:p>
            <a:pPr>
              <a:buNone/>
            </a:pPr>
            <a:endParaRPr lang="en-US" dirty="0" smtClean="0"/>
          </a:p>
          <a:p>
            <a:pPr>
              <a:buNone/>
            </a:pPr>
            <a:r>
              <a:rPr lang="en-US" dirty="0" smtClean="0"/>
              <a:t> “These technologies caused revised conceptions of man's place in the universe” </a:t>
            </a:r>
            <a:endParaRPr lang="en-US" i="1"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buNone/>
            </a:pPr>
            <a:r>
              <a:rPr lang="en-US" sz="9600" dirty="0" smtClean="0"/>
              <a:t>Amen!</a:t>
            </a:r>
            <a:endParaRPr lang="en-US" sz="9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p:nvPr>
        </p:nvSpPr>
        <p:spPr>
          <a:xfrm>
            <a:off x="0" y="228600"/>
            <a:ext cx="9144000" cy="762000"/>
          </a:xfrm>
        </p:spPr>
        <p:txBody>
          <a:bodyPr>
            <a:normAutofit/>
          </a:bodyPr>
          <a:lstStyle/>
          <a:p>
            <a:pPr eaLnBrk="1" hangingPunct="1"/>
            <a:r>
              <a:rPr lang="en-US" b="1" dirty="0" smtClean="0">
                <a:ea typeface="ＭＳ Ｐゴシック" pitchFamily="34" charset="-128"/>
              </a:rPr>
              <a:t>Our </a:t>
            </a:r>
            <a:r>
              <a:rPr lang="en-US" b="1" smtClean="0">
                <a:ea typeface="ＭＳ Ｐゴシック" pitchFamily="34" charset="-128"/>
              </a:rPr>
              <a:t>‘news peg’</a:t>
            </a:r>
            <a:endParaRPr lang="en-US" b="1" dirty="0" smtClean="0">
              <a:ea typeface="ＭＳ Ｐゴシック" pitchFamily="34" charset="-128"/>
            </a:endParaRPr>
          </a:p>
        </p:txBody>
      </p:sp>
      <p:pic>
        <p:nvPicPr>
          <p:cNvPr id="1026" name="Picture 2" descr="http://www.pewinternet.org/files/2014/03/PI_14.03.10_tbl-portra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828800"/>
            <a:ext cx="4114800" cy="4114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7574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0"/>
            <a:ext cx="8229600" cy="1143000"/>
          </a:xfrm>
        </p:spPr>
        <p:txBody>
          <a:bodyPr>
            <a:normAutofit fontScale="90000"/>
          </a:bodyPr>
          <a:lstStyle/>
          <a:p>
            <a:r>
              <a:rPr lang="en-US" dirty="0" smtClean="0"/>
              <a:t>2004-2011 Disruptions and Disputes </a:t>
            </a:r>
            <a:endParaRPr lang="en-US" dirty="0"/>
          </a:p>
        </p:txBody>
      </p:sp>
    </p:spTree>
    <p:extLst>
      <p:ext uri="{BB962C8B-B14F-4D97-AF65-F5344CB8AC3E}">
        <p14:creationId xmlns:p14="http://schemas.microsoft.com/office/powerpoint/2010/main" val="859752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p:txBody>
          <a:bodyPr/>
          <a:lstStyle/>
          <a:p>
            <a:pPr eaLnBrk="1" hangingPunct="1"/>
            <a:r>
              <a:rPr lang="en-US" b="1" dirty="0" smtClean="0">
                <a:ea typeface="ＭＳ Ｐゴシック" pitchFamily="34" charset="-128"/>
              </a:rPr>
              <a:t>Survey 6 – 2013-4</a:t>
            </a:r>
          </a:p>
        </p:txBody>
      </p:sp>
      <p:sp>
        <p:nvSpPr>
          <p:cNvPr id="48133" name="Rectangle 3"/>
          <p:cNvSpPr>
            <a:spLocks noGrp="1" noChangeArrowheads="1"/>
          </p:cNvSpPr>
          <p:nvPr>
            <p:ph type="body" idx="1"/>
          </p:nvPr>
        </p:nvSpPr>
        <p:spPr>
          <a:xfrm>
            <a:off x="3962400" y="1447800"/>
            <a:ext cx="5029200" cy="4876800"/>
          </a:xfrm>
        </p:spPr>
        <p:txBody>
          <a:bodyPr>
            <a:noAutofit/>
          </a:bodyPr>
          <a:lstStyle/>
          <a:p>
            <a:pPr marL="800100" lvl="1" indent="-342900"/>
            <a:r>
              <a:rPr lang="en-US" sz="3000" b="1" dirty="0" smtClean="0">
                <a:ea typeface="ＭＳ Ｐゴシック" pitchFamily="34" charset="-128"/>
              </a:rPr>
              <a:t>November 25–January 13</a:t>
            </a:r>
          </a:p>
          <a:p>
            <a:pPr marL="800100" lvl="1" indent="-342900" eaLnBrk="1" hangingPunct="1"/>
            <a:r>
              <a:rPr lang="en-US" sz="3000" b="1" dirty="0" smtClean="0">
                <a:ea typeface="ＭＳ Ｐゴシック" pitchFamily="34" charset="-128"/>
              </a:rPr>
              <a:t>2,551 respondents</a:t>
            </a:r>
          </a:p>
          <a:p>
            <a:pPr marL="1200150" lvl="2" indent="-342900"/>
            <a:r>
              <a:rPr lang="en-US" dirty="0" smtClean="0"/>
              <a:t>19% research scientist</a:t>
            </a:r>
          </a:p>
          <a:p>
            <a:pPr marL="1200150" lvl="2" indent="-342900"/>
            <a:r>
              <a:rPr lang="en-US" dirty="0" smtClean="0"/>
              <a:t>10% authors, editors, journalists</a:t>
            </a:r>
          </a:p>
          <a:p>
            <a:pPr marL="1200150" lvl="2" indent="-342900"/>
            <a:r>
              <a:rPr lang="en-US" dirty="0" smtClean="0"/>
              <a:t>9% entrepreneurs, biz leader </a:t>
            </a:r>
          </a:p>
          <a:p>
            <a:pPr marL="1200150" lvl="2" indent="-342900"/>
            <a:r>
              <a:rPr lang="en-US" dirty="0" smtClean="0"/>
              <a:t>8% tech developers</a:t>
            </a:r>
          </a:p>
          <a:p>
            <a:pPr marL="1200150" lvl="2" indent="-342900"/>
            <a:r>
              <a:rPr lang="en-US" dirty="0" smtClean="0"/>
              <a:t>8% activists</a:t>
            </a:r>
          </a:p>
          <a:p>
            <a:pPr marL="1200150" lvl="2" indent="-342900"/>
            <a:r>
              <a:rPr lang="en-US" dirty="0" smtClean="0"/>
              <a:t>7% futurists, consultants</a:t>
            </a:r>
          </a:p>
          <a:p>
            <a:pPr marL="1200150" lvl="2" indent="-342900"/>
            <a:r>
              <a:rPr lang="en-US" dirty="0" smtClean="0"/>
              <a:t>2% legislators, lawyers</a:t>
            </a:r>
          </a:p>
          <a:p>
            <a:pPr marL="1200150" lvl="2" indent="-342900"/>
            <a:r>
              <a:rPr lang="en-US" dirty="0" smtClean="0"/>
              <a:t>2% pioneers</a:t>
            </a: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84" t="19020" r="34942" b="28370"/>
          <a:stretch/>
        </p:blipFill>
        <p:spPr bwMode="auto">
          <a:xfrm>
            <a:off x="152400" y="1661773"/>
            <a:ext cx="4038600" cy="191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3000" y="3578423"/>
            <a:ext cx="1656800" cy="307777"/>
          </a:xfrm>
          <a:prstGeom prst="rect">
            <a:avLst/>
          </a:prstGeom>
        </p:spPr>
        <p:txBody>
          <a:bodyPr wrap="none">
            <a:spAutoFit/>
          </a:bodyPr>
          <a:lstStyle/>
          <a:p>
            <a:r>
              <a:rPr lang="en-US" sz="1400" dirty="0">
                <a:solidFill>
                  <a:srgbClr val="FF0000"/>
                </a:solidFill>
                <a:hlinkClick r:id="rId4"/>
              </a:rPr>
              <a:t>http://bit.ly/OgpZkS</a:t>
            </a:r>
            <a:endParaRPr lang="en-US" sz="1400" dirty="0">
              <a:solidFill>
                <a:srgbClr val="FF0000"/>
              </a:solidFill>
            </a:endParaRPr>
          </a:p>
        </p:txBody>
      </p:sp>
      <p:sp>
        <p:nvSpPr>
          <p:cNvPr id="8" name="Rectangle 3"/>
          <p:cNvSpPr txBox="1">
            <a:spLocks noChangeArrowheads="1"/>
          </p:cNvSpPr>
          <p:nvPr/>
        </p:nvSpPr>
        <p:spPr>
          <a:xfrm>
            <a:off x="0" y="3809999"/>
            <a:ext cx="4419600" cy="13408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None/>
            </a:pPr>
            <a:endParaRPr lang="en-US" sz="3000" b="1" dirty="0" smtClean="0">
              <a:ea typeface="ＭＳ Ｐゴシック" pitchFamily="34" charset="-128"/>
            </a:endParaRPr>
          </a:p>
        </p:txBody>
      </p:sp>
      <p:sp>
        <p:nvSpPr>
          <p:cNvPr id="4" name="TextBox 3"/>
          <p:cNvSpPr txBox="1"/>
          <p:nvPr/>
        </p:nvSpPr>
        <p:spPr>
          <a:xfrm>
            <a:off x="381000" y="4191000"/>
            <a:ext cx="3581400" cy="523220"/>
          </a:xfrm>
          <a:prstGeom prst="rect">
            <a:avLst/>
          </a:prstGeom>
          <a:noFill/>
        </p:spPr>
        <p:txBody>
          <a:bodyPr wrap="square" rtlCol="0">
            <a:spAutoFit/>
          </a:bodyPr>
          <a:lstStyle/>
          <a:p>
            <a:pPr algn="ctr"/>
            <a:r>
              <a:rPr lang="en-US" sz="2800" dirty="0" smtClean="0">
                <a:hlinkClick r:id="rId5"/>
              </a:rPr>
              <a:t>Digital Life in 2025</a:t>
            </a:r>
            <a:endParaRPr lang="en-US" sz="2800" dirty="0"/>
          </a:p>
        </p:txBody>
      </p:sp>
      <p:sp>
        <p:nvSpPr>
          <p:cNvPr id="10" name="TextBox 9"/>
          <p:cNvSpPr txBox="1"/>
          <p:nvPr/>
        </p:nvSpPr>
        <p:spPr>
          <a:xfrm>
            <a:off x="304800" y="4876800"/>
            <a:ext cx="3733800" cy="954107"/>
          </a:xfrm>
          <a:prstGeom prst="rect">
            <a:avLst/>
          </a:prstGeom>
          <a:noFill/>
        </p:spPr>
        <p:txBody>
          <a:bodyPr wrap="square" rtlCol="0">
            <a:spAutoFit/>
          </a:bodyPr>
          <a:lstStyle/>
          <a:p>
            <a:pPr algn="ctr"/>
            <a:r>
              <a:rPr lang="en-US" sz="2800" dirty="0" smtClean="0">
                <a:hlinkClick r:id="rId6"/>
              </a:rPr>
              <a:t>The Internet of Things Will Thrive by 2025</a:t>
            </a:r>
            <a:endParaRPr lang="en-US" sz="2800" dirty="0"/>
          </a:p>
        </p:txBody>
      </p:sp>
      <p:sp>
        <p:nvSpPr>
          <p:cNvPr id="11" name="TextBox 10"/>
          <p:cNvSpPr txBox="1"/>
          <p:nvPr/>
        </p:nvSpPr>
        <p:spPr>
          <a:xfrm>
            <a:off x="483476" y="6031468"/>
            <a:ext cx="3581400" cy="523220"/>
          </a:xfrm>
          <a:prstGeom prst="rect">
            <a:avLst/>
          </a:prstGeom>
          <a:noFill/>
        </p:spPr>
        <p:txBody>
          <a:bodyPr wrap="square" rtlCol="0">
            <a:spAutoFit/>
          </a:bodyPr>
          <a:lstStyle/>
          <a:p>
            <a:pPr algn="ctr"/>
            <a:r>
              <a:rPr lang="en-US" sz="2800" dirty="0" smtClean="0">
                <a:hlinkClick r:id="rId7"/>
              </a:rPr>
              <a:t>Net Threats by 2025</a:t>
            </a:r>
            <a:endParaRPr lang="en-US"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Digital Life in 2025</a:t>
            </a:r>
            <a:endParaRPr lang="en-US" dirty="0"/>
          </a:p>
        </p:txBody>
      </p:sp>
      <p:sp>
        <p:nvSpPr>
          <p:cNvPr id="3" name="Content Placeholder 2"/>
          <p:cNvSpPr>
            <a:spLocks noGrp="1"/>
          </p:cNvSpPr>
          <p:nvPr>
            <p:ph idx="1"/>
          </p:nvPr>
        </p:nvSpPr>
        <p:spPr/>
        <p:txBody>
          <a:bodyPr/>
          <a:lstStyle/>
          <a:p>
            <a:r>
              <a:rPr lang="en-US" i="1" dirty="0" smtClean="0"/>
              <a:t>This </a:t>
            </a:r>
            <a:r>
              <a:rPr lang="en-US" i="1" dirty="0"/>
              <a:t>is an </a:t>
            </a:r>
            <a:r>
              <a:rPr lang="en-US" b="1" i="1" u="sng" dirty="0"/>
              <a:t>open-ended question </a:t>
            </a:r>
            <a:r>
              <a:rPr lang="en-US" i="1" dirty="0"/>
              <a:t>allowing you to make your own prediction about the role of the Internet in people’s lives in 2025 and the impact it will have on social, economic and political processes. Good and/or bad, what do you expect to be the </a:t>
            </a:r>
            <a:r>
              <a:rPr lang="en-US" b="1" i="1" u="sng" dirty="0"/>
              <a:t>most significant overall impacts</a:t>
            </a:r>
            <a:r>
              <a:rPr lang="en-US" i="1" dirty="0"/>
              <a:t> of our uses of the Internet on humanity between now and 2025?</a:t>
            </a:r>
          </a:p>
          <a:p>
            <a:pPr marL="0" indent="0">
              <a:buNone/>
            </a:pPr>
            <a:endParaRPr lang="en-US" i="1" dirty="0"/>
          </a:p>
        </p:txBody>
      </p:sp>
    </p:spTree>
    <p:extLst>
      <p:ext uri="{BB962C8B-B14F-4D97-AF65-F5344CB8AC3E}">
        <p14:creationId xmlns:p14="http://schemas.microsoft.com/office/powerpoint/2010/main" val="331054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rPr>
              <a:t>Digital Life in 2025</a:t>
            </a:r>
            <a:endParaRPr lang="en-US" dirty="0"/>
          </a:p>
        </p:txBody>
      </p:sp>
      <p:sp>
        <p:nvSpPr>
          <p:cNvPr id="3" name="Content Placeholder 2"/>
          <p:cNvSpPr>
            <a:spLocks noGrp="1"/>
          </p:cNvSpPr>
          <p:nvPr>
            <p:ph idx="1"/>
          </p:nvPr>
        </p:nvSpPr>
        <p:spPr>
          <a:xfrm>
            <a:off x="457200" y="5029200"/>
            <a:ext cx="8229600" cy="1447800"/>
          </a:xfrm>
        </p:spPr>
        <p:txBody>
          <a:bodyPr>
            <a:normAutofit fontScale="85000" lnSpcReduction="20000"/>
          </a:bodyPr>
          <a:lstStyle/>
          <a:p>
            <a:pPr marL="0" indent="0" algn="ctr">
              <a:buNone/>
            </a:pPr>
            <a:r>
              <a:rPr lang="en-US" sz="4000" dirty="0" smtClean="0"/>
              <a:t>The Internet </a:t>
            </a:r>
            <a:r>
              <a:rPr lang="en-US" sz="4000" dirty="0"/>
              <a:t>will become ‘like electricity’ — less visible, yet more deeply embedded in people’s lives for good and ill</a:t>
            </a:r>
          </a:p>
        </p:txBody>
      </p:sp>
      <p:pic>
        <p:nvPicPr>
          <p:cNvPr id="4" name="Picture 2" descr="http://www.uow.edu.au/content/groups/webasset/@web/@inf/@faculty/documents/siteelement/uow14361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12" y="1408120"/>
            <a:ext cx="9315512" cy="324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00414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Themes </a:t>
            </a:r>
            <a:endParaRPr lang="en-US" dirty="0"/>
          </a:p>
        </p:txBody>
      </p:sp>
      <p:sp>
        <p:nvSpPr>
          <p:cNvPr id="3" name="Content Placeholder 2"/>
          <p:cNvSpPr>
            <a:spLocks noGrp="1"/>
          </p:cNvSpPr>
          <p:nvPr>
            <p:ph idx="1"/>
          </p:nvPr>
        </p:nvSpPr>
        <p:spPr>
          <a:xfrm>
            <a:off x="76200" y="1295400"/>
            <a:ext cx="8915400" cy="5410200"/>
          </a:xfrm>
        </p:spPr>
        <p:txBody>
          <a:bodyPr>
            <a:noAutofit/>
          </a:bodyPr>
          <a:lstStyle/>
          <a:p>
            <a:pPr lvl="0"/>
            <a:r>
              <a:rPr lang="en-US" sz="2500" dirty="0"/>
              <a:t>A global, immersive, invisible, ambient networked computing environment built through the continued proliferation of smart sensors, cameras, software, databases, and massive data centers in a world-spanning information fabric known as the Internet of Things.</a:t>
            </a:r>
          </a:p>
          <a:p>
            <a:pPr lvl="0"/>
            <a:r>
              <a:rPr lang="en-US" sz="2500" dirty="0"/>
              <a:t>“Augmented reality” enhancements to the real-world input that people perceive through the use of </a:t>
            </a:r>
            <a:r>
              <a:rPr lang="en-US" sz="2500" dirty="0" smtClean="0"/>
              <a:t>portable / wearable / implantable </a:t>
            </a:r>
            <a:r>
              <a:rPr lang="en-US" sz="2500" dirty="0"/>
              <a:t>technologies.</a:t>
            </a:r>
          </a:p>
          <a:p>
            <a:pPr lvl="0"/>
            <a:r>
              <a:rPr lang="en-US" sz="2500" dirty="0"/>
              <a:t>Disruption of business models established in the 20</a:t>
            </a:r>
            <a:r>
              <a:rPr lang="en-US" sz="2500" baseline="30000" dirty="0"/>
              <a:t>th</a:t>
            </a:r>
            <a:r>
              <a:rPr lang="en-US" sz="2500" dirty="0"/>
              <a:t> century (most notably impacting finance, entertainment, publishers of all sorts, and education).</a:t>
            </a:r>
          </a:p>
          <a:p>
            <a:r>
              <a:rPr lang="en-US" sz="2500" dirty="0"/>
              <a:t>Tagging, </a:t>
            </a:r>
            <a:r>
              <a:rPr lang="en-US" sz="2500" dirty="0" err="1"/>
              <a:t>databasing</a:t>
            </a:r>
            <a:r>
              <a:rPr lang="en-US" sz="2500" dirty="0"/>
              <a:t>, and intelligent analytical mapping of the physical and social realms.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Hopeful theses</a:t>
            </a:r>
            <a:endParaRPr lang="en-US" dirty="0"/>
          </a:p>
        </p:txBody>
      </p:sp>
      <p:sp>
        <p:nvSpPr>
          <p:cNvPr id="3" name="Content Placeholder 2"/>
          <p:cNvSpPr>
            <a:spLocks noGrp="1"/>
          </p:cNvSpPr>
          <p:nvPr>
            <p:ph idx="1"/>
          </p:nvPr>
        </p:nvSpPr>
        <p:spPr>
          <a:xfrm>
            <a:off x="152400" y="1295400"/>
            <a:ext cx="8839200" cy="5334000"/>
          </a:xfrm>
        </p:spPr>
        <p:txBody>
          <a:bodyPr>
            <a:noAutofit/>
          </a:bodyPr>
          <a:lstStyle/>
          <a:p>
            <a:pPr marL="346075" indent="-346075">
              <a:buNone/>
            </a:pPr>
            <a:r>
              <a:rPr lang="en-US" sz="2400" dirty="0"/>
              <a:t>1) Information sharing over the Internet will be </a:t>
            </a:r>
            <a:r>
              <a:rPr lang="en-US" sz="2400" dirty="0" smtClean="0"/>
              <a:t>effortlessly </a:t>
            </a:r>
            <a:r>
              <a:rPr lang="en-US" sz="2400" dirty="0"/>
              <a:t>interwoven into daily </a:t>
            </a:r>
            <a:r>
              <a:rPr lang="en-US" sz="2400" dirty="0" smtClean="0"/>
              <a:t>life.</a:t>
            </a:r>
          </a:p>
          <a:p>
            <a:pPr marL="346075" indent="-346075">
              <a:buNone/>
            </a:pPr>
            <a:r>
              <a:rPr lang="en-US" sz="2400" dirty="0"/>
              <a:t>2) The spread of the Internet will enhance global connectivity that fosters </a:t>
            </a:r>
            <a:r>
              <a:rPr lang="en-US" sz="2400" dirty="0" smtClean="0"/>
              <a:t>more </a:t>
            </a:r>
            <a:r>
              <a:rPr lang="en-US" sz="2400" dirty="0"/>
              <a:t>planetary relationships and less ignorance. </a:t>
            </a:r>
            <a:endParaRPr lang="en-US" sz="2400" dirty="0" smtClean="0"/>
          </a:p>
          <a:p>
            <a:pPr marL="346075" indent="-346075">
              <a:buNone/>
            </a:pPr>
            <a:r>
              <a:rPr lang="en-US" sz="2400" dirty="0"/>
              <a:t>3) The Internet of Things, artificial intelligence, and big data will make people more aware of their world and their own behavior.  </a:t>
            </a:r>
          </a:p>
          <a:p>
            <a:pPr marL="346075" indent="-346075">
              <a:buNone/>
            </a:pPr>
            <a:r>
              <a:rPr lang="en-US" sz="2400" dirty="0"/>
              <a:t>4) Augmented reality and wearable devices will be implemented to monitor and </a:t>
            </a:r>
            <a:r>
              <a:rPr lang="en-US" sz="2400" dirty="0" smtClean="0"/>
              <a:t>give quick </a:t>
            </a:r>
            <a:r>
              <a:rPr lang="en-US" sz="2400" dirty="0"/>
              <a:t>feedback on daily life, especially tied to personal health.</a:t>
            </a:r>
          </a:p>
          <a:p>
            <a:pPr marL="346075" indent="-346075">
              <a:buNone/>
            </a:pPr>
            <a:r>
              <a:rPr lang="en-US" sz="2400" dirty="0"/>
              <a:t>5) Political awareness and action will be facilitated and more peaceful change </a:t>
            </a:r>
            <a:r>
              <a:rPr lang="en-US" sz="2400" i="1" u="sng" dirty="0"/>
              <a:t>and</a:t>
            </a:r>
            <a:r>
              <a:rPr lang="en-US" sz="2400" dirty="0"/>
              <a:t> public uprisings like </a:t>
            </a:r>
            <a:r>
              <a:rPr lang="en-US" sz="2400" dirty="0" smtClean="0"/>
              <a:t>Arab </a:t>
            </a:r>
            <a:r>
              <a:rPr lang="en-US" sz="2400" dirty="0"/>
              <a:t>Spring will emerge</a:t>
            </a:r>
            <a:r>
              <a:rPr lang="en-US" sz="2400" dirty="0" smtClean="0"/>
              <a:t>.</a:t>
            </a:r>
          </a:p>
          <a:p>
            <a:pPr marL="346075" indent="-346075">
              <a:buNone/>
            </a:pPr>
            <a:r>
              <a:rPr lang="en-US" sz="2400" dirty="0"/>
              <a:t>6</a:t>
            </a:r>
            <a:r>
              <a:rPr lang="en-US" sz="2400" dirty="0" smtClean="0"/>
              <a:t>) </a:t>
            </a:r>
            <a:r>
              <a:rPr lang="en-US" sz="2400" dirty="0"/>
              <a:t>An Internet-enabled revolution in education will spread more opportunities, with less money spent on real estate and teachers.</a:t>
            </a:r>
          </a:p>
          <a:p>
            <a:pPr marL="346075" indent="-346075">
              <a:buNone/>
            </a:pPr>
            <a:endParaRPr lang="en-US" sz="2400" dirty="0"/>
          </a:p>
        </p:txBody>
      </p:sp>
    </p:spTree>
    <p:extLst>
      <p:ext uri="{BB962C8B-B14F-4D97-AF65-F5344CB8AC3E}">
        <p14:creationId xmlns:p14="http://schemas.microsoft.com/office/powerpoint/2010/main" val="2264499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6061</TotalTime>
  <Words>1086</Words>
  <Application>Microsoft Macintosh PowerPoint</Application>
  <PresentationFormat>On-screen Show (4:3)</PresentationFormat>
  <Paragraphs>113</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The internet’s turbulent next decade</vt:lpstr>
      <vt:lpstr>Our inspirer</vt:lpstr>
      <vt:lpstr>Our ‘news peg’</vt:lpstr>
      <vt:lpstr>2004-2011 Disruptions and Disputes </vt:lpstr>
      <vt:lpstr>Survey 6 – 2013-4</vt:lpstr>
      <vt:lpstr>Digital Life in 2025</vt:lpstr>
      <vt:lpstr>Digital Life in 2025</vt:lpstr>
      <vt:lpstr>Development Themes </vt:lpstr>
      <vt:lpstr>Hopeful theses</vt:lpstr>
      <vt:lpstr>Downbeat theses</vt:lpstr>
      <vt:lpstr>The Internet of Things Will Thrive by 2025</vt:lpstr>
      <vt:lpstr>Future of Internet of Things</vt:lpstr>
      <vt:lpstr>The Internet of Things Will Thrive by 2025</vt:lpstr>
      <vt:lpstr>Development Themes </vt:lpstr>
      <vt:lpstr>PowerPoint Presentation</vt:lpstr>
      <vt:lpstr>PowerPoint Presentation</vt:lpstr>
      <vt:lpstr>PowerPoint Presentation</vt:lpstr>
      <vt:lpstr>PowerPoint Presentation</vt:lpstr>
      <vt:lpstr>Themes</vt:lpstr>
      <vt:lpstr>Net Threats by 2025</vt:lpstr>
      <vt:lpstr>Future of Content Sharing</vt:lpstr>
      <vt:lpstr>Net Threats by 2025</vt:lpstr>
      <vt:lpstr>Threats</vt:lpstr>
      <vt:lpstr>Why predictions matter</vt:lpstr>
      <vt:lpstr>PowerPoint Presentation</vt:lpstr>
    </vt:vector>
  </TitlesOfParts>
  <Company>Pew Research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Madden</dc:creator>
  <cp:lastModifiedBy>Joanna Brenner</cp:lastModifiedBy>
  <cp:revision>470</cp:revision>
  <dcterms:created xsi:type="dcterms:W3CDTF">2011-10-12T19:56:32Z</dcterms:created>
  <dcterms:modified xsi:type="dcterms:W3CDTF">2014-07-14T14:50:53Z</dcterms:modified>
</cp:coreProperties>
</file>