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8" r:id="rId3"/>
    <p:sldId id="569" r:id="rId4"/>
    <p:sldId id="570" r:id="rId5"/>
    <p:sldId id="549" r:id="rId6"/>
    <p:sldId id="575" r:id="rId7"/>
    <p:sldId id="559" r:id="rId8"/>
    <p:sldId id="560" r:id="rId9"/>
    <p:sldId id="582" r:id="rId10"/>
    <p:sldId id="558" r:id="rId11"/>
    <p:sldId id="576" r:id="rId12"/>
    <p:sldId id="577" r:id="rId13"/>
    <p:sldId id="578" r:id="rId14"/>
    <p:sldId id="583" r:id="rId15"/>
    <p:sldId id="579" r:id="rId16"/>
    <p:sldId id="580" r:id="rId17"/>
    <p:sldId id="581" r:id="rId18"/>
    <p:sldId id="604" r:id="rId19"/>
    <p:sldId id="584" r:id="rId20"/>
    <p:sldId id="603" r:id="rId21"/>
    <p:sldId id="589" r:id="rId22"/>
    <p:sldId id="585" r:id="rId23"/>
    <p:sldId id="588" r:id="rId24"/>
    <p:sldId id="586" r:id="rId25"/>
    <p:sldId id="597" r:id="rId26"/>
    <p:sldId id="591" r:id="rId27"/>
    <p:sldId id="598" r:id="rId28"/>
    <p:sldId id="600" r:id="rId29"/>
    <p:sldId id="587" r:id="rId30"/>
    <p:sldId id="592" r:id="rId31"/>
    <p:sldId id="595" r:id="rId32"/>
    <p:sldId id="593" r:id="rId33"/>
    <p:sldId id="594" r:id="rId34"/>
    <p:sldId id="602" r:id="rId35"/>
    <p:sldId id="596" r:id="rId36"/>
    <p:sldId id="606" r:id="rId37"/>
    <p:sldId id="607" r:id="rId38"/>
    <p:sldId id="52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Lenhart" initials="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53" autoAdjust="0"/>
    <p:restoredTop sz="83812" autoAdjust="0"/>
  </p:normalViewPr>
  <p:slideViewPr>
    <p:cSldViewPr>
      <p:cViewPr varScale="1">
        <p:scale>
          <a:sx n="123" d="100"/>
          <a:sy n="123" d="100"/>
        </p:scale>
        <p:origin x="-13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3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18T16:27:10.605" idx="1">
    <p:pos x="-299" y="-18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1B7F6BF9-4217-4524-B4A0-823521155613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6B88F706-153E-4D2C-BB35-6BFDEEE2A3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89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AC8C850D-370D-43F3-8B30-CD1B7AE6931B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976823B-40F8-4D2F-9DF8-4D187EC2C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8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Trends in device ownership among American adults (18+),</a:t>
            </a:r>
            <a:r>
              <a:rPr lang="en-US" baseline="0" dirty="0" smtClean="0"/>
              <a:t> 2006-2012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9056">
              <a:lnSpc>
                <a:spcPct val="90000"/>
              </a:lnSpc>
              <a:spcAft>
                <a:spcPts val="120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Downloaded from </a:t>
            </a:r>
            <a:r>
              <a:rPr lang="en-US" dirty="0" err="1" smtClean="0"/>
              <a:t>flickr</a:t>
            </a:r>
            <a:r>
              <a:rPr lang="en-US" dirty="0" smtClean="0"/>
              <a:t> under creative commons – photo by Kristen Alexanderson</a:t>
            </a:r>
          </a:p>
          <a:p>
            <a:r>
              <a:rPr lang="en-US" dirty="0" smtClean="0"/>
              <a:t>https://www.flickr.com/photos/kalexanderson/6667747963/in/photolist-bacXaM-akXRDq-8w8Crw-dwwpmv-85amTz-5bqJGd-jKtYW5-5NgUbd-bv1FVM-9DZuxF-8Xrp3V-5Jj28d-o9mQd-5bKiaC-5gtz9g-bacWLz-7F3b9w-35owg7-7xz2Yg-2qk79o-5NgxTY-5NgNzG-4r6Eg-4oJSPr-bqEr3-Hk7vP-59Bc6S-75HgM4-53Gczh-4YyiVp-6CToZN-Y1su-5JjNEw-7emQk5-j2mzUN-5GozfR-8SumjW-SsTUQ-chpTUh-7SMTZw-6F2AZJ-6izpvs-6MibyL-dWWfVX-5NbS8D-5Ng7fb-5NcpuR-5NgdVU-3PRiM1-5NcwC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77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9056">
              <a:lnSpc>
                <a:spcPct val="90000"/>
              </a:lnSpc>
              <a:spcAft>
                <a:spcPts val="120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Aaron Smith – author</a:t>
            </a:r>
            <a:r>
              <a:rPr lang="en-US" baseline="0" dirty="0" smtClean="0"/>
              <a:t> of Online Dating report.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</a:t>
            </a:r>
            <a:r>
              <a:rPr lang="en-US" baseline="0" dirty="0" smtClean="0"/>
              <a:t> from Couples, the Internet and Social Media: http://www.pewinternet.org/2014/02/11/couples-the-internet-and-social-media/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Online Dating and Relationships: http://www.pewinternet.org/2013/10/21/online-dating-relationships/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9056">
              <a:lnSpc>
                <a:spcPct val="90000"/>
              </a:lnSpc>
              <a:spcAft>
                <a:spcPts val="120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9056">
              <a:lnSpc>
                <a:spcPct val="90000"/>
              </a:lnSpc>
              <a:spcAft>
                <a:spcPts val="120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01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9056">
              <a:lnSpc>
                <a:spcPct val="90000"/>
              </a:lnSpc>
              <a:spcAft>
                <a:spcPts val="120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9056">
              <a:lnSpc>
                <a:spcPct val="90000"/>
              </a:lnSpc>
              <a:spcAft>
                <a:spcPts val="120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9056">
              <a:lnSpc>
                <a:spcPct val="90000"/>
              </a:lnSpc>
              <a:spcAft>
                <a:spcPts val="120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Sources:</a:t>
            </a:r>
            <a:r>
              <a:rPr lang="en-US" baseline="0" dirty="0" smtClean="0"/>
              <a:t> http://www.pewsocialtrends.org/2011/12/14/barely-half-of-u-s-adults-are-married-a-record-low/?src=sdt-carousel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9056">
              <a:lnSpc>
                <a:spcPct val="90000"/>
              </a:lnSpc>
              <a:spcAft>
                <a:spcPts val="120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Trends in device ownership among American adults (18+),</a:t>
            </a:r>
            <a:r>
              <a:rPr lang="en-US" baseline="0" dirty="0" smtClean="0"/>
              <a:t> 2006-2012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Trends in device ownership among American adults (18+),</a:t>
            </a:r>
            <a:r>
              <a:rPr lang="en-US" baseline="0" dirty="0" smtClean="0"/>
              <a:t> 2006-2012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9056">
              <a:lnSpc>
                <a:spcPct val="90000"/>
              </a:lnSpc>
              <a:spcAft>
                <a:spcPts val="120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5DED-3C99-492D-B5D5-5FAF6A36E9D8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www.pewinternet.org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Digital Differences – American Library Association Spectrum Leadership Institute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5DED-3C99-492D-B5D5-5FAF6A36E9D8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www.pewinternet.org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Digital Differences – American Library Association Spectrum Leadership Institute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5DED-3C99-492D-B5D5-5FAF6A36E9D8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www.pewinternet.org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Digital Differences – American Library Association Spectrum Leadership Institute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5DED-3C99-492D-B5D5-5FAF6A36E9D8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www.pewinternet.org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Digital Differences – American Library Association Spectrum Leadership Institute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5DED-3C99-492D-B5D5-5FAF6A36E9D8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www.pewinternet.org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Digital Differences – American Library Association Spectrum Leadership Institute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5DED-3C99-492D-B5D5-5FAF6A36E9D8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www.pewinternet.org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Digital Differences – American Library Association Spectrum Leadership Institute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5DED-3C99-492D-B5D5-5FAF6A36E9D8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www.pewinternet.org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Digital Differences – American Library Association Spectrum Leadership Institute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5DED-3C99-492D-B5D5-5FAF6A36E9D8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www.pewinternet.org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Digital Differences – American Library Association Spectrum Leadership Institute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5DED-3C99-492D-B5D5-5FAF6A36E9D8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www.pewinternet.org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Digital Differences – American Library Association Spectrum Leadership Institute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5DED-3C99-492D-B5D5-5FAF6A36E9D8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7019-1BF5-4243-B3DA-55855CC32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5DED-3C99-492D-B5D5-5FAF6A36E9D8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www.pewinternet.org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Digital Differences – American Library Association Spectrum Leadership Institute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5DED-3C99-492D-B5D5-5FAF6A36E9D8}" type="datetimeFigureOut">
              <a:rPr lang="en-US" smtClean="0"/>
              <a:pPr/>
              <a:t>5/13/14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www.pewinternet.org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Digital Differences – American Library Association Spectrum Leadership Institute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omments" Target="../comments/commen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191000"/>
            <a:ext cx="4876800" cy="2362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Council on Contemporary Families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Miami, FL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April 26, 2014</a:t>
            </a:r>
          </a:p>
          <a:p>
            <a:pPr algn="l">
              <a:spcBef>
                <a:spcPts val="0"/>
              </a:spcBef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Amanda Lenhart, Senior Researcher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Pew Research Center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305800" cy="19050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Aft>
                <a:spcPts val="1800"/>
              </a:spcAft>
            </a:pPr>
            <a:r>
              <a:rPr lang="en-US" b="1" kern="1000" dirty="0" smtClean="0">
                <a:solidFill>
                  <a:schemeClr val="accent1">
                    <a:lumMod val="50000"/>
                  </a:schemeClr>
                </a:solidFill>
                <a:latin typeface="Rockwell" pitchFamily="18" charset="0"/>
                <a:ea typeface="Verdana" pitchFamily="34" charset="0"/>
                <a:cs typeface="Verdana" pitchFamily="34" charset="0"/>
              </a:rPr>
              <a:t>Dating &amp; Mating in the Digital Age:</a:t>
            </a:r>
            <a:br>
              <a:rPr lang="en-US" b="1" kern="1000" dirty="0" smtClean="0">
                <a:solidFill>
                  <a:schemeClr val="accent1">
                    <a:lumMod val="50000"/>
                  </a:schemeClr>
                </a:solidFill>
                <a:latin typeface="Rockwell" pitchFamily="18" charset="0"/>
                <a:ea typeface="Verdana" pitchFamily="34" charset="0"/>
                <a:cs typeface="Verdana" pitchFamily="34" charset="0"/>
              </a:rPr>
            </a:br>
            <a:r>
              <a:rPr lang="en-US" sz="3200" b="1" kern="1000" dirty="0" smtClean="0">
                <a:solidFill>
                  <a:schemeClr val="accent1"/>
                </a:solidFill>
                <a:latin typeface="Rockwell" pitchFamily="18" charset="0"/>
                <a:ea typeface="Verdana" pitchFamily="34" charset="0"/>
                <a:cs typeface="Verdana" pitchFamily="34" charset="0"/>
              </a:rPr>
              <a:t>Relationships and technology in the modern era</a:t>
            </a:r>
            <a:endParaRPr lang="en-US" sz="3200" b="1" kern="1000" dirty="0">
              <a:solidFill>
                <a:schemeClr val="accent1"/>
              </a:solidFill>
              <a:latin typeface="Rockwell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48512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Medium" pitchFamily="34" charset="0"/>
              </a:rPr>
              <a:t>Experiences with online dating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Not everyone “succeeds” at online dating: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Franklin Gothic Medium" pitchFamily="34" charset="0"/>
              </a:rPr>
              <a:t>66% of online daters have actually gone on a date with someone they met on the sites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Franklin Gothic Medium" pitchFamily="34" charset="0"/>
              </a:rPr>
              <a:t>23% of online daters have entered into a marriage or long-term relationship with someone they met there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Franklin Gothic Medium" pitchFamily="34" charset="0"/>
              </a:rPr>
              <a:t>Most (but not all) online daters enjoy the process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Franklin Gothic Medium" pitchFamily="34" charset="0"/>
              </a:rPr>
              <a:t>79% agree that online dating is a good way to meet people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Franklin Gothic Medium" pitchFamily="34" charset="0"/>
              </a:rPr>
              <a:t>70% agree that it helps people find a good romantic match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Franklin Gothic Medium" pitchFamily="34" charset="0"/>
              </a:rPr>
              <a:t>At the same time, 13% agree with the statement that “people who use online dating sites are desperate”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600" dirty="0" smtClean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 smtClean="0">
              <a:latin typeface="Franklin Gothic Medium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853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Medium" pitchFamily="34" charset="0"/>
              </a:rPr>
              <a:t>Other experiences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54% of online daters say that someone else has </a:t>
            </a:r>
            <a:r>
              <a:rPr lang="en-US" sz="2400" i="1" dirty="0" smtClean="0">
                <a:latin typeface="Franklin Gothic Medium" pitchFamily="34" charset="0"/>
              </a:rPr>
              <a:t>seriously misrepresented themselves</a:t>
            </a:r>
            <a:r>
              <a:rPr lang="en-US" sz="2400" dirty="0" smtClean="0">
                <a:latin typeface="Franklin Gothic Medium" pitchFamily="34" charset="0"/>
              </a:rPr>
              <a:t> on their profile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Medium" pitchFamily="34" charset="0"/>
              </a:rPr>
              <a:t>28% have been contacted in a way that made them feel harassed or uncomfortable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 smtClean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40% have used a site designed for people with </a:t>
            </a:r>
            <a:r>
              <a:rPr lang="en-US" sz="2400" i="1" dirty="0" smtClean="0">
                <a:latin typeface="Franklin Gothic Medium" pitchFamily="34" charset="0"/>
              </a:rPr>
              <a:t>shared interests or backgrounds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33% have used a </a:t>
            </a:r>
            <a:r>
              <a:rPr lang="en-US" sz="2400" i="1" dirty="0" smtClean="0">
                <a:latin typeface="Franklin Gothic Medium" pitchFamily="34" charset="0"/>
              </a:rPr>
              <a:t>paid</a:t>
            </a:r>
            <a:r>
              <a:rPr lang="en-US" sz="2400" dirty="0" smtClean="0">
                <a:latin typeface="Franklin Gothic Medium" pitchFamily="34" charset="0"/>
              </a:rPr>
              <a:t> dating site/app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4% have attended a </a:t>
            </a:r>
            <a:r>
              <a:rPr lang="en-US" sz="2400" i="1" dirty="0" smtClean="0">
                <a:latin typeface="Franklin Gothic Medium" pitchFamily="34" charset="0"/>
              </a:rPr>
              <a:t>group outing</a:t>
            </a:r>
            <a:r>
              <a:rPr lang="en-US" sz="2400" dirty="0" smtClean="0">
                <a:latin typeface="Franklin Gothic Medium" pitchFamily="34" charset="0"/>
              </a:rPr>
              <a:t> or event organized by an online dating site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>
              <a:latin typeface="Franklin Gothic Medium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600" dirty="0" smtClean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 smtClean="0">
              <a:latin typeface="Franklin Gothic Medium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334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Franklin Gothic Medium" pitchFamily="34" charset="0"/>
              </a:rPr>
              <a:t>Major reasons for using online dating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Medium" pitchFamily="34" charset="0"/>
              </a:rPr>
              <a:t>60</a:t>
            </a:r>
            <a:r>
              <a:rPr lang="en-US" sz="2400" dirty="0" smtClean="0">
                <a:latin typeface="Franklin Gothic Medium" pitchFamily="34" charset="0"/>
              </a:rPr>
              <a:t>% </a:t>
            </a:r>
            <a:r>
              <a:rPr lang="en-US" sz="2400" dirty="0" smtClean="0">
                <a:latin typeface="Franklin Gothic Medium" pitchFamily="34" charset="0"/>
                <a:sym typeface="Wingdings" panose="05000000000000000000" pitchFamily="2" charset="2"/>
              </a:rPr>
              <a:t> Me</a:t>
            </a:r>
            <a:r>
              <a:rPr lang="en-US" sz="2400" dirty="0" smtClean="0">
                <a:latin typeface="Franklin Gothic Medium" pitchFamily="34" charset="0"/>
              </a:rPr>
              <a:t>eting </a:t>
            </a:r>
            <a:r>
              <a:rPr lang="en-US" sz="2400" dirty="0">
                <a:latin typeface="Franklin Gothic Medium" pitchFamily="34" charset="0"/>
              </a:rPr>
              <a:t>people who share similar interests or </a:t>
            </a:r>
            <a:r>
              <a:rPr lang="en-US" sz="2400" dirty="0" smtClean="0">
                <a:latin typeface="Franklin Gothic Medium" pitchFamily="34" charset="0"/>
              </a:rPr>
              <a:t>hobbies</a:t>
            </a:r>
            <a:endParaRPr lang="en-US" sz="2400" dirty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Medium" pitchFamily="34" charset="0"/>
              </a:rPr>
              <a:t>52</a:t>
            </a:r>
            <a:r>
              <a:rPr lang="en-US" sz="2400" dirty="0" smtClean="0">
                <a:latin typeface="Franklin Gothic Medium" pitchFamily="34" charset="0"/>
              </a:rPr>
              <a:t>% </a:t>
            </a:r>
            <a:r>
              <a:rPr lang="en-US" sz="2400" dirty="0" smtClean="0">
                <a:latin typeface="Franklin Gothic Medium" pitchFamily="34" charset="0"/>
                <a:sym typeface="Wingdings" panose="05000000000000000000" pitchFamily="2" charset="2"/>
              </a:rPr>
              <a:t> M</a:t>
            </a:r>
            <a:r>
              <a:rPr lang="en-US" sz="2400" dirty="0" smtClean="0">
                <a:latin typeface="Franklin Gothic Medium" pitchFamily="34" charset="0"/>
              </a:rPr>
              <a:t>eeting </a:t>
            </a:r>
            <a:r>
              <a:rPr lang="en-US" sz="2400" dirty="0">
                <a:latin typeface="Franklin Gothic Medium" pitchFamily="34" charset="0"/>
              </a:rPr>
              <a:t>people who share your beliefs or </a:t>
            </a:r>
            <a:r>
              <a:rPr lang="en-US" sz="2400" dirty="0" smtClean="0">
                <a:latin typeface="Franklin Gothic Medium" pitchFamily="34" charset="0"/>
              </a:rPr>
              <a:t>values</a:t>
            </a:r>
            <a:endParaRPr lang="en-US" sz="2400" dirty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Medium" pitchFamily="34" charset="0"/>
              </a:rPr>
              <a:t>46</a:t>
            </a:r>
            <a:r>
              <a:rPr lang="en-US" sz="2400" dirty="0" smtClean="0">
                <a:latin typeface="Franklin Gothic Medium" pitchFamily="34" charset="0"/>
              </a:rPr>
              <a:t>% </a:t>
            </a:r>
            <a:r>
              <a:rPr lang="en-US" sz="2400" dirty="0" smtClean="0">
                <a:latin typeface="Franklin Gothic Medium" pitchFamily="34" charset="0"/>
                <a:sym typeface="Wingdings" panose="05000000000000000000" pitchFamily="2" charset="2"/>
              </a:rPr>
              <a:t> F</a:t>
            </a:r>
            <a:r>
              <a:rPr lang="en-US" sz="2400" dirty="0" smtClean="0">
                <a:latin typeface="Franklin Gothic Medium" pitchFamily="34" charset="0"/>
              </a:rPr>
              <a:t>inding </a:t>
            </a:r>
            <a:r>
              <a:rPr lang="en-US" sz="2400" dirty="0">
                <a:latin typeface="Franklin Gothic Medium" pitchFamily="34" charset="0"/>
              </a:rPr>
              <a:t>someone for a long-term relationship or </a:t>
            </a:r>
            <a:r>
              <a:rPr lang="en-US" sz="2400" dirty="0" smtClean="0">
                <a:latin typeface="Franklin Gothic Medium" pitchFamily="34" charset="0"/>
              </a:rPr>
              <a:t>marriage</a:t>
            </a:r>
            <a:endParaRPr lang="en-US" sz="2400" dirty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Medium" pitchFamily="34" charset="0"/>
              </a:rPr>
              <a:t>33</a:t>
            </a:r>
            <a:r>
              <a:rPr lang="en-US" sz="2400" dirty="0" smtClean="0">
                <a:latin typeface="Franklin Gothic Medium" pitchFamily="34" charset="0"/>
              </a:rPr>
              <a:t>% </a:t>
            </a:r>
            <a:r>
              <a:rPr lang="en-US" sz="2400" dirty="0" smtClean="0">
                <a:latin typeface="Franklin Gothic Medium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Franklin Gothic Medium" pitchFamily="34" charset="0"/>
              </a:rPr>
              <a:t>Having </a:t>
            </a:r>
            <a:r>
              <a:rPr lang="en-US" sz="2400" dirty="0">
                <a:latin typeface="Franklin Gothic Medium" pitchFamily="34" charset="0"/>
              </a:rPr>
              <a:t>a schedule that makes it hard to meet interesting people in other </a:t>
            </a:r>
            <a:r>
              <a:rPr lang="en-US" sz="2400" dirty="0" smtClean="0">
                <a:latin typeface="Franklin Gothic Medium" pitchFamily="34" charset="0"/>
              </a:rPr>
              <a:t>ways</a:t>
            </a:r>
            <a:endParaRPr lang="en-US" sz="2400" dirty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Medium" pitchFamily="34" charset="0"/>
              </a:rPr>
              <a:t>25</a:t>
            </a:r>
            <a:r>
              <a:rPr lang="en-US" sz="2400" dirty="0" smtClean="0">
                <a:latin typeface="Franklin Gothic Medium" pitchFamily="34" charset="0"/>
              </a:rPr>
              <a:t>% </a:t>
            </a:r>
            <a:r>
              <a:rPr lang="en-US" sz="2400" dirty="0" smtClean="0">
                <a:latin typeface="Franklin Gothic Medium" pitchFamily="34" charset="0"/>
                <a:sym typeface="Wingdings" panose="05000000000000000000" pitchFamily="2" charset="2"/>
              </a:rPr>
              <a:t> M</a:t>
            </a:r>
            <a:r>
              <a:rPr lang="en-US" sz="2400" dirty="0" smtClean="0">
                <a:latin typeface="Franklin Gothic Medium" pitchFamily="34" charset="0"/>
              </a:rPr>
              <a:t>eeting </a:t>
            </a:r>
            <a:r>
              <a:rPr lang="en-US" sz="2400" dirty="0">
                <a:latin typeface="Franklin Gothic Medium" pitchFamily="34" charset="0"/>
              </a:rPr>
              <a:t>people who just want to have fun without being in a serious </a:t>
            </a:r>
            <a:r>
              <a:rPr lang="en-US" sz="2400" dirty="0" smtClean="0">
                <a:latin typeface="Franklin Gothic Medium" pitchFamily="34" charset="0"/>
              </a:rPr>
              <a:t>relationship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>
              <a:latin typeface="Franklin Gothic Medium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600" dirty="0" smtClean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 smtClean="0">
              <a:latin typeface="Franklin Gothic Medium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0683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409950"/>
            <a:ext cx="7848600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286000"/>
            <a:ext cx="7848600" cy="3962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Online dating – adoption and shifting attitudes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Online dating – user experiences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Other aspects of digital dating and relationships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57200" y="114300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Dating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 in the digital 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629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Medium" pitchFamily="34" charset="0"/>
              </a:rPr>
              <a:t>Flirting and looking up old flames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Medium" pitchFamily="34" charset="0"/>
              </a:rPr>
              <a:t>24% of internet users have searched for information online about someone they dated in the past, up from 11% in </a:t>
            </a:r>
            <a:r>
              <a:rPr lang="en-US" sz="2400" dirty="0" smtClean="0">
                <a:latin typeface="Franklin Gothic Medium" pitchFamily="34" charset="0"/>
              </a:rPr>
              <a:t>2005</a:t>
            </a:r>
            <a:endParaRPr lang="en-US" sz="2400" dirty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Medium" pitchFamily="34" charset="0"/>
              </a:rPr>
              <a:t>24% of internet users have flirted with someone online, up from 15% in </a:t>
            </a:r>
            <a:r>
              <a:rPr lang="en-US" sz="2400" dirty="0" smtClean="0">
                <a:latin typeface="Franklin Gothic Medium" pitchFamily="34" charset="0"/>
              </a:rPr>
              <a:t>2005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600" dirty="0" smtClean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 smtClean="0">
              <a:latin typeface="Franklin Gothic Medium" pitchFamily="34" charset="0"/>
              <a:sym typeface="Wingdings" panose="05000000000000000000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581400"/>
            <a:ext cx="49625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67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Medium" pitchFamily="34" charset="0"/>
              </a:rPr>
              <a:t>Social networks 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31% </a:t>
            </a:r>
            <a:r>
              <a:rPr lang="en-US" sz="2400" dirty="0">
                <a:latin typeface="Franklin Gothic Medium" pitchFamily="34" charset="0"/>
              </a:rPr>
              <a:t>of </a:t>
            </a:r>
            <a:r>
              <a:rPr lang="en-US" sz="2400" dirty="0" smtClean="0">
                <a:latin typeface="Franklin Gothic Medium" pitchFamily="34" charset="0"/>
              </a:rPr>
              <a:t>SNS users </a:t>
            </a:r>
            <a:r>
              <a:rPr lang="en-US" sz="2400" dirty="0">
                <a:latin typeface="Franklin Gothic Medium" pitchFamily="34" charset="0"/>
              </a:rPr>
              <a:t>have </a:t>
            </a:r>
            <a:r>
              <a:rPr lang="en-US" sz="2400" dirty="0" smtClean="0">
                <a:latin typeface="Franklin Gothic Medium" pitchFamily="34" charset="0"/>
              </a:rPr>
              <a:t>used sites like Facebook to check up on past relationships</a:t>
            </a:r>
            <a:endParaRPr lang="en-US" sz="2400" dirty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17% have posted pictures or details from a date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600" dirty="0" smtClean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 smtClean="0">
              <a:latin typeface="Franklin Gothic Medium" pitchFamily="34" charset="0"/>
              <a:sym typeface="Wingdings" panose="05000000000000000000" pitchFamily="2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11110"/>
            <a:ext cx="5791200" cy="33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41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Franklin Gothic Medium" pitchFamily="34" charset="0"/>
              </a:rPr>
              <a:t>Among SNS users with recent dating experience…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30% have used sites like Facebook to get info on someone they were interested in dating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15% have used them to ask someone out on a date</a:t>
            </a:r>
            <a:endParaRPr lang="en-US" sz="2400" dirty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12% have friended someone because another friend said they might like to date them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>
              <a:latin typeface="Franklin Gothic Medium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600" dirty="0" smtClean="0">
              <a:latin typeface="Franklin Gothic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 smtClean="0">
              <a:latin typeface="Franklin Gothic Medium" pitchFamily="34" charset="0"/>
              <a:sym typeface="Wingdings" panose="05000000000000000000" pitchFamily="2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3810000"/>
            <a:ext cx="47339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82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enhart.PRC\Downloads\6667747963_f19a043b82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981200"/>
            <a:ext cx="8077200" cy="1066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7848600" cy="4267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Most online adults don’t think technology has much of an impact on their relationship – and quarter of adults who do, say it’s mostly positive.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Young adults much more likely to report that tech is a factor in their relationships – for good and ill.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Technology can be both a source of tension and intimacy for online couples.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Sharing of passwords is relatively common, while sharing email, calendars and social media is less so.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57200" y="76200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  <a:latin typeface="Franklin Gothic Demi" pitchFamily="34" charset="0"/>
                <a:ea typeface="+mj-ea"/>
                <a:cs typeface="+mj-cs"/>
              </a:rPr>
              <a:t>Couples and digital technology</a:t>
            </a:r>
            <a:endParaRPr lang="en-US" sz="4400" dirty="0">
              <a:solidFill>
                <a:srgbClr val="4F81BD">
                  <a:lumMod val="75000"/>
                </a:srgbClr>
              </a:solidFill>
              <a:latin typeface="Franklin Gothic Heavy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378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Medium" pitchFamily="34" charset="0"/>
              </a:rPr>
              <a:t>About Pew Internet / Pew Research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Part of the Pew Research Center, a non-partisan “fact tank” in Washington, DC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Studies how people use digital technologies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Does not promote specific technologies or make policy recommendations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latin typeface="Franklin Gothic Medium" pitchFamily="34" charset="0"/>
              </a:rPr>
              <a:t>Data for this talk is from nationally representative telephone surveys of U.S. adults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What impact does the Internet have on couples?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10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% of internet users who are married or partnered say that the internet has had a “major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impact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” on their relationship, and 17% say that it has had a “minor impact.”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72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%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married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or committed online adults said the internet has “no real impact at all” on their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partnership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.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74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% of the adult internet users who report that the internet had an impact on their marriage or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partnership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say the impact was positive.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20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% said the impact was mostly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negative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4% said it was both good and bad.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1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66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200400"/>
            <a:ext cx="8077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7848600" cy="4267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Most online adults don’t think technology has much of an impact on their relationship – and quarter of adults who do, say it’s mostly positive.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latin typeface="Franklin Gothic Medium" pitchFamily="34" charset="0"/>
              </a:rPr>
              <a:t>  Young adults much more likely to report that tech is a factor in their relationships – for good and ill.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Technology can be both a source of tension and intimacy for online couples.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Sharing of passwords is relatively common, while sharing email, calendars and social media is less so.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57200" y="76200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  <a:latin typeface="Franklin Gothic Demi" pitchFamily="34" charset="0"/>
                <a:ea typeface="+mj-ea"/>
                <a:cs typeface="+mj-cs"/>
              </a:rPr>
              <a:t>Couples and digital technology</a:t>
            </a:r>
            <a:endParaRPr lang="en-US" sz="4400" dirty="0">
              <a:solidFill>
                <a:srgbClr val="4F81BD">
                  <a:lumMod val="75000"/>
                </a:srgbClr>
              </a:solidFill>
              <a:latin typeface="Franklin Gothic Heavy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060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"/>
            <a:ext cx="6400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13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610" y="4114800"/>
            <a:ext cx="814039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7848600" cy="4267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Most online adults don’t think technology has much of an impact on their relationship – and quarter of adults who do, say it’s mostly positive.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Young adults much more likely to report that tech is a factor in their relationships – for good and ill.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latin typeface="Franklin Gothic Medium" pitchFamily="34" charset="0"/>
              </a:rPr>
              <a:t> </a:t>
            </a:r>
            <a:r>
              <a:rPr lang="en-US" sz="2400" dirty="0" smtClean="0">
                <a:latin typeface="Franklin Gothic Medium" pitchFamily="34" charset="0"/>
              </a:rPr>
              <a:t> Technology can be both a source of tension and intimacy for online couples.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Sharing of passwords is relatively common, while sharing email, calendars and social media is less so.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57200" y="76200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  <a:latin typeface="Franklin Gothic Demi" pitchFamily="34" charset="0"/>
                <a:ea typeface="+mj-ea"/>
                <a:cs typeface="+mj-cs"/>
              </a:rPr>
              <a:t>Couples and digital technology</a:t>
            </a:r>
            <a:endParaRPr lang="en-US" sz="4400" dirty="0">
              <a:solidFill>
                <a:srgbClr val="4F81BD">
                  <a:lumMod val="75000"/>
                </a:srgbClr>
              </a:solidFill>
              <a:latin typeface="Franklin Gothic Heavy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060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319088"/>
            <a:ext cx="644842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71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00038"/>
            <a:ext cx="68484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15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00050"/>
            <a:ext cx="64293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137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392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4953000"/>
            <a:ext cx="8153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7848600" cy="4267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Most online adults don’t think technology has much of an impact on their relationship – and quarter of adults who do, say it’s mostly positive.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Young adults much more likely to report that tech is a factor in their relationships – for good and ill.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Technology can be both a source of tension and intimacy for online couples.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latin typeface="Franklin Gothic Medium" pitchFamily="34" charset="0"/>
              </a:rPr>
              <a:t>  Sharing of passwords is relatively common, while sharing email, calendars and social media is less so.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57200" y="76200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  <a:latin typeface="Franklin Gothic Demi" pitchFamily="34" charset="0"/>
                <a:ea typeface="+mj-ea"/>
                <a:cs typeface="+mj-cs"/>
              </a:rPr>
              <a:t>Couples and digital technology</a:t>
            </a:r>
            <a:endParaRPr lang="en-US" sz="4400" dirty="0">
              <a:solidFill>
                <a:srgbClr val="4F81BD">
                  <a:lumMod val="75000"/>
                </a:srgbClr>
              </a:solidFill>
              <a:latin typeface="Franklin Gothic Heavy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351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Franklin Gothic Medium" pitchFamily="34" charset="0"/>
              </a:rPr>
              <a:t>People have long sought assistance in finding a romantic partner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Family and religious institutions </a:t>
            </a:r>
            <a:r>
              <a:rPr lang="en-US" sz="2400" dirty="0" smtClean="0">
                <a:latin typeface="Franklin Gothic Medium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Franklin Gothic Medium" pitchFamily="34" charset="0"/>
              </a:rPr>
              <a:t>Matchmaking and arranged marriages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Newspapers </a:t>
            </a:r>
            <a:r>
              <a:rPr lang="en-US" sz="2400" dirty="0" smtClean="0">
                <a:latin typeface="Franklin Gothic Medium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Franklin Gothic Medium" pitchFamily="34" charset="0"/>
              </a:rPr>
              <a:t>Printed personal ads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VCR </a:t>
            </a:r>
            <a:r>
              <a:rPr lang="en-US" sz="2400" dirty="0" smtClean="0">
                <a:latin typeface="Franklin Gothic Medium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Franklin Gothic Medium" pitchFamily="34" charset="0"/>
              </a:rPr>
              <a:t>Video personals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  <a:sym typeface="Wingdings" panose="05000000000000000000" pitchFamily="2" charset="2"/>
              </a:rPr>
              <a:t>Internet era  Online dating sites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Franklin Gothic Medium" pitchFamily="34" charset="0"/>
                <a:sym typeface="Wingdings" panose="05000000000000000000" pitchFamily="2" charset="2"/>
              </a:rPr>
              <a:t>Personal ads (Match, </a:t>
            </a:r>
            <a:r>
              <a:rPr lang="en-US" sz="2000" dirty="0" err="1" smtClean="0">
                <a:latin typeface="Franklin Gothic Medium" pitchFamily="34" charset="0"/>
                <a:sym typeface="Wingdings" panose="05000000000000000000" pitchFamily="2" charset="2"/>
              </a:rPr>
              <a:t>OKCupid</a:t>
            </a:r>
            <a:r>
              <a:rPr lang="en-US" sz="2000" dirty="0" smtClean="0">
                <a:latin typeface="Franklin Gothic Medium" pitchFamily="34" charset="0"/>
                <a:sym typeface="Wingdings" panose="05000000000000000000" pitchFamily="2" charset="2"/>
              </a:rPr>
              <a:t>, Plenty of Fish)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Franklin Gothic Medium" pitchFamily="34" charset="0"/>
                <a:sym typeface="Wingdings" panose="05000000000000000000" pitchFamily="2" charset="2"/>
              </a:rPr>
              <a:t>Algorithmic  (eHarmony)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Franklin Gothic Medium" pitchFamily="34" charset="0"/>
                <a:sym typeface="Wingdings" panose="05000000000000000000" pitchFamily="2" charset="2"/>
              </a:rPr>
              <a:t>Apps (Tinder, </a:t>
            </a:r>
            <a:r>
              <a:rPr lang="en-US" sz="2000" dirty="0" err="1" smtClean="0">
                <a:latin typeface="Franklin Gothic Medium" pitchFamily="34" charset="0"/>
                <a:sym typeface="Wingdings" panose="05000000000000000000" pitchFamily="2" charset="2"/>
              </a:rPr>
              <a:t>Grindr</a:t>
            </a:r>
            <a:r>
              <a:rPr lang="en-US" sz="2000" dirty="0" smtClean="0">
                <a:latin typeface="Franklin Gothic Medium" pitchFamily="34" charset="0"/>
                <a:sym typeface="Wingdings" panose="05000000000000000000" pitchFamily="2" charset="2"/>
              </a:rPr>
              <a:t>, Coffee meets Bagel)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7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943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371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80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040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965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152400"/>
            <a:ext cx="498157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639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1"/>
                </a:solidFill>
                <a:latin typeface="Franklin Gothic Medium" panose="020B0603020102020204" pitchFamily="34" charset="0"/>
              </a:rPr>
              <a:t>Who Shares an Online Calendar?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>
                <a:latin typeface="Franklin Gothic Medium" panose="020B0603020102020204" pitchFamily="34" charset="0"/>
              </a:rPr>
              <a:t>Middle </a:t>
            </a:r>
            <a:r>
              <a:rPr lang="en-US" sz="3400" dirty="0">
                <a:latin typeface="Franklin Gothic Medium" panose="020B0603020102020204" pitchFamily="34" charset="0"/>
              </a:rPr>
              <a:t>aged couples – 16% of 25-34 year </a:t>
            </a:r>
            <a:r>
              <a:rPr lang="en-US" sz="3400" dirty="0" smtClean="0">
                <a:latin typeface="Franklin Gothic Medium" panose="020B0603020102020204" pitchFamily="34" charset="0"/>
              </a:rPr>
              <a:t>olds</a:t>
            </a:r>
            <a:r>
              <a:rPr lang="en-US" sz="3400" dirty="0">
                <a:latin typeface="Franklin Gothic Medium" panose="020B0603020102020204" pitchFamily="34" charset="0"/>
              </a:rPr>
              <a:t>, and 12% of those ages 35-44, share an </a:t>
            </a:r>
            <a:r>
              <a:rPr lang="en-US" sz="3400" dirty="0" smtClean="0">
                <a:latin typeface="Franklin Gothic Medium" panose="020B0603020102020204" pitchFamily="34" charset="0"/>
              </a:rPr>
              <a:t>online calendar </a:t>
            </a:r>
            <a:r>
              <a:rPr lang="en-US" sz="3400" dirty="0">
                <a:latin typeface="Franklin Gothic Medium" panose="020B0603020102020204" pitchFamily="34" charset="0"/>
              </a:rPr>
              <a:t>with their partner. Calendar sharing </a:t>
            </a:r>
            <a:r>
              <a:rPr lang="en-US" sz="3400" dirty="0" smtClean="0">
                <a:latin typeface="Franklin Gothic Medium" panose="020B0603020102020204" pitchFamily="34" charset="0"/>
              </a:rPr>
              <a:t>also </a:t>
            </a:r>
            <a:r>
              <a:rPr lang="en-US" sz="3400" dirty="0">
                <a:latin typeface="Franklin Gothic Medium" panose="020B0603020102020204" pitchFamily="34" charset="0"/>
              </a:rPr>
              <a:t>increases at retirement age, as 11% of </a:t>
            </a:r>
            <a:r>
              <a:rPr lang="en-US" sz="3400" dirty="0" smtClean="0">
                <a:latin typeface="Franklin Gothic Medium" panose="020B0603020102020204" pitchFamily="34" charset="0"/>
              </a:rPr>
              <a:t>those </a:t>
            </a:r>
            <a:r>
              <a:rPr lang="en-US" sz="3400" dirty="0">
                <a:latin typeface="Franklin Gothic Medium" panose="020B0603020102020204" pitchFamily="34" charset="0"/>
              </a:rPr>
              <a:t>65 and older share an online calendar </a:t>
            </a:r>
            <a:r>
              <a:rPr lang="en-US" sz="3400" dirty="0" smtClean="0">
                <a:latin typeface="Franklin Gothic Medium" panose="020B0603020102020204" pitchFamily="34" charset="0"/>
              </a:rPr>
              <a:t>with </a:t>
            </a:r>
            <a:r>
              <a:rPr lang="en-US" sz="3400" dirty="0">
                <a:latin typeface="Franklin Gothic Medium" panose="020B0603020102020204" pitchFamily="34" charset="0"/>
              </a:rPr>
              <a:t>a partner. </a:t>
            </a:r>
          </a:p>
          <a:p>
            <a:r>
              <a:rPr lang="en-US" sz="3400" dirty="0" smtClean="0">
                <a:latin typeface="Franklin Gothic Medium" panose="020B0603020102020204" pitchFamily="34" charset="0"/>
              </a:rPr>
              <a:t>Couples </a:t>
            </a:r>
            <a:r>
              <a:rPr lang="en-US" sz="3400" dirty="0">
                <a:latin typeface="Franklin Gothic Medium" panose="020B0603020102020204" pitchFamily="34" charset="0"/>
              </a:rPr>
              <a:t>with children living at home – 13% </a:t>
            </a:r>
            <a:r>
              <a:rPr lang="en-US" sz="3400" dirty="0" smtClean="0">
                <a:latin typeface="Franklin Gothic Medium" panose="020B0603020102020204" pitchFamily="34" charset="0"/>
              </a:rPr>
              <a:t>of </a:t>
            </a:r>
            <a:r>
              <a:rPr lang="en-US" sz="3400" dirty="0">
                <a:latin typeface="Franklin Gothic Medium" panose="020B0603020102020204" pitchFamily="34" charset="0"/>
              </a:rPr>
              <a:t>parents share an online calendar. </a:t>
            </a:r>
          </a:p>
          <a:p>
            <a:r>
              <a:rPr lang="en-US" sz="3400" dirty="0" smtClean="0">
                <a:latin typeface="Franklin Gothic Medium" panose="020B0603020102020204" pitchFamily="34" charset="0"/>
              </a:rPr>
              <a:t>Those </a:t>
            </a:r>
            <a:r>
              <a:rPr lang="en-US" sz="3400" dirty="0">
                <a:latin typeface="Franklin Gothic Medium" panose="020B0603020102020204" pitchFamily="34" charset="0"/>
              </a:rPr>
              <a:t>who are employed full-time – 12% of </a:t>
            </a:r>
            <a:r>
              <a:rPr lang="en-US" sz="3400" dirty="0" smtClean="0">
                <a:latin typeface="Franklin Gothic Medium" panose="020B0603020102020204" pitchFamily="34" charset="0"/>
              </a:rPr>
              <a:t>those </a:t>
            </a:r>
            <a:r>
              <a:rPr lang="en-US" sz="3400" dirty="0">
                <a:latin typeface="Franklin Gothic Medium" panose="020B0603020102020204" pitchFamily="34" charset="0"/>
              </a:rPr>
              <a:t>who are employed full-time share an </a:t>
            </a:r>
            <a:r>
              <a:rPr lang="en-US" sz="3400" dirty="0" smtClean="0">
                <a:latin typeface="Franklin Gothic Medium" panose="020B0603020102020204" pitchFamily="34" charset="0"/>
              </a:rPr>
              <a:t>online </a:t>
            </a:r>
            <a:r>
              <a:rPr lang="en-US" sz="3400" dirty="0">
                <a:latin typeface="Franklin Gothic Medium" panose="020B0603020102020204" pitchFamily="34" charset="0"/>
              </a:rPr>
              <a:t>calendar with their spouse or partner. </a:t>
            </a:r>
          </a:p>
          <a:p>
            <a:r>
              <a:rPr lang="en-US" sz="3400" dirty="0" smtClean="0">
                <a:latin typeface="Franklin Gothic Medium" panose="020B0603020102020204" pitchFamily="34" charset="0"/>
              </a:rPr>
              <a:t>Those </a:t>
            </a:r>
            <a:r>
              <a:rPr lang="en-US" sz="3400" dirty="0">
                <a:latin typeface="Franklin Gothic Medium" panose="020B0603020102020204" pitchFamily="34" charset="0"/>
              </a:rPr>
              <a:t>with higher income and/or education </a:t>
            </a:r>
            <a:r>
              <a:rPr lang="en-US" sz="3400" dirty="0" smtClean="0">
                <a:latin typeface="Franklin Gothic Medium" panose="020B0603020102020204" pitchFamily="34" charset="0"/>
              </a:rPr>
              <a:t>levels </a:t>
            </a:r>
            <a:r>
              <a:rPr lang="en-US" sz="3400" dirty="0">
                <a:latin typeface="Franklin Gothic Medium" panose="020B0603020102020204" pitchFamily="34" charset="0"/>
              </a:rPr>
              <a:t>– 16% of college graduates, and 15% of </a:t>
            </a:r>
            <a:r>
              <a:rPr lang="en-US" sz="3400" dirty="0" smtClean="0">
                <a:latin typeface="Franklin Gothic Medium" panose="020B0603020102020204" pitchFamily="34" charset="0"/>
              </a:rPr>
              <a:t>those </a:t>
            </a:r>
            <a:r>
              <a:rPr lang="en-US" sz="3400" dirty="0">
                <a:latin typeface="Franklin Gothic Medium" panose="020B0603020102020204" pitchFamily="34" charset="0"/>
              </a:rPr>
              <a:t>with an annual household income of </a:t>
            </a:r>
            <a:r>
              <a:rPr lang="en-US" sz="3400" dirty="0" smtClean="0">
                <a:latin typeface="Franklin Gothic Medium" panose="020B0603020102020204" pitchFamily="34" charset="0"/>
              </a:rPr>
              <a:t>$</a:t>
            </a:r>
            <a:r>
              <a:rPr lang="en-US" sz="3400" dirty="0">
                <a:latin typeface="Franklin Gothic Medium" panose="020B0603020102020204" pitchFamily="34" charset="0"/>
              </a:rPr>
              <a:t>75,000 or more per year, share an online </a:t>
            </a:r>
            <a:r>
              <a:rPr lang="en-US" sz="3400" dirty="0" smtClean="0">
                <a:latin typeface="Franklin Gothic Medium" panose="020B0603020102020204" pitchFamily="34" charset="0"/>
              </a:rPr>
              <a:t>calendar </a:t>
            </a:r>
            <a:r>
              <a:rPr lang="en-US" sz="3400" dirty="0">
                <a:latin typeface="Franklin Gothic Medium" panose="020B0603020102020204" pitchFamily="34" charset="0"/>
              </a:rPr>
              <a:t>with their spouse or partner.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7724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51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7848600" cy="4267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Websites and apps are a part of a modern daters toolkit, especially those from “thin” dating markets.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Stigma is declining as online dating becomes mainstream.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Online dating is generally pretty enjoyable for most people, though women are more likely to have negative experiences. </a:t>
            </a:r>
            <a:endParaRPr lang="en-US" sz="2400" dirty="0">
              <a:latin typeface="Franklin Gothic Medium" pitchFamily="3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New kinds of information about potential (and past) partners is plentiful – and tempting.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57200" y="76200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  <a:latin typeface="Franklin Gothic Demi" pitchFamily="34" charset="0"/>
                <a:ea typeface="+mj-ea"/>
                <a:cs typeface="+mj-cs"/>
              </a:rPr>
              <a:t>Dating, couples and digital technology</a:t>
            </a:r>
            <a:endParaRPr lang="en-US" sz="4400" dirty="0">
              <a:solidFill>
                <a:srgbClr val="4F81BD">
                  <a:lumMod val="75000"/>
                </a:srgbClr>
              </a:solidFill>
              <a:latin typeface="Franklin Gothic Heavy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563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7848600" cy="4267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Tech impact is modest on most couples – but greater on young adults and those in shorter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relatioships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Technology can be both a source of tension and intimacy for online couples.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Digital media is now embedded in the functions and functioning of shared lives.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57200" y="76200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  <a:latin typeface="Franklin Gothic Demi" pitchFamily="34" charset="0"/>
                <a:ea typeface="+mj-ea"/>
                <a:cs typeface="+mj-cs"/>
              </a:rPr>
              <a:t>Dating, couples and digital technology </a:t>
            </a:r>
            <a:endParaRPr lang="en-US" sz="4400" dirty="0">
              <a:solidFill>
                <a:srgbClr val="4F81BD">
                  <a:lumMod val="75000"/>
                </a:srgbClr>
              </a:solidFill>
              <a:latin typeface="Franklin Gothic Heavy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076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762000"/>
            <a:ext cx="7924800" cy="539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6600" dirty="0" smtClean="0">
                <a:latin typeface="Franklin Gothic Medium" pitchFamily="34" charset="0"/>
              </a:rPr>
              <a:t>Amanda Lenhart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latin typeface="Franklin Gothic Medium" pitchFamily="34" charset="0"/>
              </a:rPr>
              <a:t>Senior Researcher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>
                <a:latin typeface="Franklin Gothic Medium" pitchFamily="34" charset="0"/>
              </a:rPr>
              <a:t>Pew Research Center’s </a:t>
            </a:r>
            <a:br>
              <a:rPr lang="en-US" sz="3600" dirty="0" smtClean="0">
                <a:latin typeface="Franklin Gothic Medium" pitchFamily="34" charset="0"/>
              </a:rPr>
            </a:br>
            <a:r>
              <a:rPr lang="en-US" sz="3600" dirty="0" smtClean="0">
                <a:latin typeface="Franklin Gothic Medium" pitchFamily="34" charset="0"/>
              </a:rPr>
              <a:t>Internet &amp; American Life Project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4000" dirty="0" smtClean="0">
                <a:latin typeface="Franklin Gothic Medium" pitchFamily="34" charset="0"/>
              </a:rPr>
              <a:t>alenhart@pewresearch.org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@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amanda_lenhart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@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pewinternet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@pewresearch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Franklin Gothic Medium" pitchFamily="34" charset="0"/>
              </a:rPr>
              <a:t>Long-term changes in the nature of dating and relationships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Record-low 51% of the public is now married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  <a:sym typeface="Wingdings" panose="05000000000000000000" pitchFamily="2" charset="2"/>
              </a:rPr>
              <a:t>Americans are waiting until later in life to get married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  <a:sym typeface="Wingdings" panose="05000000000000000000" pitchFamily="2" charset="2"/>
              </a:rPr>
              <a:t>“Non-traditional” living arrangements are increasingly common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  <a:sym typeface="Wingdings" panose="05000000000000000000" pitchFamily="2" charset="2"/>
              </a:rPr>
              <a:t>Other factors making dating challenging: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Franklin Gothic Medium" pitchFamily="34" charset="0"/>
                <a:sym typeface="Wingdings" panose="05000000000000000000" pitchFamily="2" charset="2"/>
              </a:rPr>
              <a:t>Increased mobility/migration, dispersal of social networks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Franklin Gothic Medium" pitchFamily="34" charset="0"/>
                <a:sym typeface="Wingdings" panose="05000000000000000000" pitchFamily="2" charset="2"/>
              </a:rPr>
              <a:t>Longer commutes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Franklin Gothic Medium" pitchFamily="34" charset="0"/>
                <a:sym typeface="Wingdings" panose="05000000000000000000" pitchFamily="2" charset="2"/>
              </a:rPr>
              <a:t>Demands of work life</a:t>
            </a:r>
          </a:p>
        </p:txBody>
      </p:sp>
    </p:spTree>
    <p:extLst>
      <p:ext uri="{BB962C8B-B14F-4D97-AF65-F5344CB8AC3E}">
        <p14:creationId xmlns:p14="http://schemas.microsoft.com/office/powerpoint/2010/main" val="205989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57425"/>
            <a:ext cx="7848600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286000"/>
            <a:ext cx="7848600" cy="3962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Online dating – adoption and shifting attitudes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Online dating – user experiences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Other aspects of digital dating and relationships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57200" y="114300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Dating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 in the digital 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Franklin Gothic Medium" pitchFamily="34" charset="0"/>
              </a:rPr>
              <a:t>11% of Americans have used dating sites or apps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Among the currently “single and looking,” 38% have used online dating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High usage groups include: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Franklin Gothic Medium" pitchFamily="34" charset="0"/>
              </a:rPr>
              <a:t>Those in their mid-20s to mid-40s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Franklin Gothic Medium" pitchFamily="34" charset="0"/>
              </a:rPr>
              <a:t>College attendees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Franklin Gothic Medium" pitchFamily="34" charset="0"/>
              </a:rPr>
              <a:t>Urban and suburbanites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Medium" pitchFamily="34" charset="0"/>
              </a:rPr>
              <a:t>Main difference between dating site and dating app users: age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Franklin Gothic Medium" pitchFamily="34" charset="0"/>
              </a:rPr>
              <a:t>Median age of dating </a:t>
            </a:r>
            <a:r>
              <a:rPr lang="en-US" sz="2000" u="sng" dirty="0" smtClean="0">
                <a:latin typeface="Franklin Gothic Medium" pitchFamily="34" charset="0"/>
              </a:rPr>
              <a:t>site</a:t>
            </a:r>
            <a:r>
              <a:rPr lang="en-US" sz="2000" dirty="0" smtClean="0">
                <a:latin typeface="Franklin Gothic Medium" pitchFamily="34" charset="0"/>
              </a:rPr>
              <a:t> users: 38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Franklin Gothic Medium" pitchFamily="34" charset="0"/>
              </a:rPr>
              <a:t>Median age of dating </a:t>
            </a:r>
            <a:r>
              <a:rPr lang="en-US" sz="2000" u="sng" dirty="0" smtClean="0">
                <a:latin typeface="Franklin Gothic Medium" pitchFamily="34" charset="0"/>
              </a:rPr>
              <a:t>app</a:t>
            </a:r>
            <a:r>
              <a:rPr lang="en-US" sz="2000" dirty="0" smtClean="0">
                <a:latin typeface="Franklin Gothic Medium" pitchFamily="34" charset="0"/>
              </a:rPr>
              <a:t> users: 29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 smtClean="0">
              <a:latin typeface="Franklin Gothic Medium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5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723984"/>
            <a:ext cx="5567362" cy="537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762000"/>
            <a:ext cx="5938837" cy="53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847975"/>
            <a:ext cx="7848600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286000"/>
            <a:ext cx="7848600" cy="3962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Online dating – adoption and shifting attitudes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Online dating – user experiences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 Other aspects of digital dating and relationships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57200" y="114300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Dating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 in the digital 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629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3361</TotalTime>
  <Words>1807</Words>
  <Application>Microsoft Macintosh PowerPoint</Application>
  <PresentationFormat>On-screen Show (4:3)</PresentationFormat>
  <Paragraphs>169</Paragraphs>
  <Slides>38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Dating &amp; Mating in the Digital Age: Relationships and technology in the modern era</vt:lpstr>
      <vt:lpstr>About Pew Internet / Pew Research</vt:lpstr>
      <vt:lpstr>People have long sought assistance in finding a romantic partner</vt:lpstr>
      <vt:lpstr>Long-term changes in the nature of dating and relationships</vt:lpstr>
      <vt:lpstr>PowerPoint Presentation</vt:lpstr>
      <vt:lpstr>11% of Americans have used dating sites or apps</vt:lpstr>
      <vt:lpstr>PowerPoint Presentation</vt:lpstr>
      <vt:lpstr>PowerPoint Presentation</vt:lpstr>
      <vt:lpstr>PowerPoint Presentation</vt:lpstr>
      <vt:lpstr>PowerPoint Presentation</vt:lpstr>
      <vt:lpstr>Experiences with online dating</vt:lpstr>
      <vt:lpstr>Other experiences</vt:lpstr>
      <vt:lpstr>Major reasons for using online dating</vt:lpstr>
      <vt:lpstr>PowerPoint Presentation</vt:lpstr>
      <vt:lpstr>Flirting and looking up old flames</vt:lpstr>
      <vt:lpstr>Social networks </vt:lpstr>
      <vt:lpstr>Among SNS users with recent dating experience…</vt:lpstr>
      <vt:lpstr>PowerPoint Presentation</vt:lpstr>
      <vt:lpstr>PowerPoint Presentation</vt:lpstr>
      <vt:lpstr>What impact does the Internet have on couples?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Shares an Online Calendar?</vt:lpstr>
      <vt:lpstr>PowerPoint Presentation</vt:lpstr>
      <vt:lpstr>PowerPoint Presentation</vt:lpstr>
      <vt:lpstr>PowerPoint Presentation</vt:lpstr>
      <vt:lpstr>PowerPoint Presentation</vt:lpstr>
    </vt:vector>
  </TitlesOfParts>
  <Company>Pew Research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Differences Data and trends</dc:title>
  <dc:creator>Kathryn Zickuhr</dc:creator>
  <cp:lastModifiedBy>Joanna Brenner</cp:lastModifiedBy>
  <cp:revision>699</cp:revision>
  <cp:lastPrinted>2014-04-18T20:38:25Z</cp:lastPrinted>
  <dcterms:created xsi:type="dcterms:W3CDTF">2012-06-18T15:41:54Z</dcterms:created>
  <dcterms:modified xsi:type="dcterms:W3CDTF">2014-05-13T13:19:21Z</dcterms:modified>
</cp:coreProperties>
</file>