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24.xml" ContentType="application/vnd.openxmlformats-officedocument.presentationml.notesSlide+xml"/>
  <Override PartName="/ppt/charts/chart3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4.xml" ContentType="application/vnd.openxmlformats-officedocument.drawingml.chart+xml"/>
  <Override PartName="/ppt/notesSlides/notesSlide27.xml" ContentType="application/vnd.openxmlformats-officedocument.presentationml.notesSl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8" r:id="rId3"/>
    <p:sldId id="323" r:id="rId4"/>
    <p:sldId id="315" r:id="rId5"/>
    <p:sldId id="316" r:id="rId6"/>
    <p:sldId id="317" r:id="rId7"/>
    <p:sldId id="331" r:id="rId8"/>
    <p:sldId id="321" r:id="rId9"/>
    <p:sldId id="320" r:id="rId10"/>
    <p:sldId id="322" r:id="rId11"/>
    <p:sldId id="318" r:id="rId12"/>
    <p:sldId id="324" r:id="rId13"/>
    <p:sldId id="319" r:id="rId14"/>
    <p:sldId id="340" r:id="rId15"/>
    <p:sldId id="260" r:id="rId16"/>
    <p:sldId id="261" r:id="rId17"/>
    <p:sldId id="265" r:id="rId18"/>
    <p:sldId id="332" r:id="rId19"/>
    <p:sldId id="325" r:id="rId20"/>
    <p:sldId id="326" r:id="rId21"/>
    <p:sldId id="327" r:id="rId22"/>
    <p:sldId id="328" r:id="rId23"/>
    <p:sldId id="329" r:id="rId24"/>
    <p:sldId id="346" r:id="rId25"/>
    <p:sldId id="348" r:id="rId26"/>
    <p:sldId id="341" r:id="rId27"/>
    <p:sldId id="342" r:id="rId28"/>
    <p:sldId id="352" r:id="rId29"/>
    <p:sldId id="337" r:id="rId30"/>
    <p:sldId id="349" r:id="rId31"/>
    <p:sldId id="339" r:id="rId32"/>
    <p:sldId id="347" r:id="rId33"/>
    <p:sldId id="345" r:id="rId34"/>
    <p:sldId id="356" r:id="rId35"/>
    <p:sldId id="353" r:id="rId36"/>
    <p:sldId id="354" r:id="rId37"/>
    <p:sldId id="355" r:id="rId38"/>
    <p:sldId id="338" r:id="rId39"/>
    <p:sldId id="285" r:id="rId40"/>
    <p:sldId id="28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668"/>
    <a:srgbClr val="479786"/>
    <a:srgbClr val="479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66" autoAdjust="0"/>
  </p:normalViewPr>
  <p:slideViewPr>
    <p:cSldViewPr>
      <p:cViewPr>
        <p:scale>
          <a:sx n="60" d="100"/>
          <a:sy n="60" d="100"/>
        </p:scale>
        <p:origin x="-3664" y="-16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9" d="100"/>
          <a:sy n="119" d="100"/>
        </p:scale>
        <p:origin x="-292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rainie\Downloads\Social%20Networking%20by%20Age%20over%20Time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Documents:Pew%20Internet:NEA%20data:NEAdat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'[Chart in Microsoft Office PowerPoint]Sheet2'!$A$5</c:f>
              <c:strCache>
                <c:ptCount val="1"/>
                <c:pt idx="0">
                  <c:v>Dial-up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cat>
            <c:strRef>
              <c:f>'[Chart in Microsoft Office PowerPoint]Sheet2'!$B$4:$O$4</c:f>
              <c:strCache>
                <c:ptCount val="14"/>
                <c:pt idx="0">
                  <c:v>June 2000</c:v>
                </c:pt>
                <c:pt idx="1">
                  <c:v>April 2001</c:v>
                </c:pt>
                <c:pt idx="2">
                  <c:v>March 2002</c:v>
                </c:pt>
                <c:pt idx="3">
                  <c:v>March 2003</c:v>
                </c:pt>
                <c:pt idx="4">
                  <c:v>April 2004</c:v>
                </c:pt>
                <c:pt idx="5">
                  <c:v>March 2005</c:v>
                </c:pt>
                <c:pt idx="6">
                  <c:v>March 2006</c:v>
                </c:pt>
                <c:pt idx="7">
                  <c:v>March 2007</c:v>
                </c:pt>
                <c:pt idx="8">
                  <c:v>April 2008</c:v>
                </c:pt>
                <c:pt idx="9">
                  <c:v>April 2009</c:v>
                </c:pt>
                <c:pt idx="10">
                  <c:v>May 2010</c:v>
                </c:pt>
                <c:pt idx="11">
                  <c:v>Aug 2011</c:v>
                </c:pt>
                <c:pt idx="12">
                  <c:v>April 2012</c:v>
                </c:pt>
                <c:pt idx="13">
                  <c:v>May 2013</c:v>
                </c:pt>
              </c:strCache>
            </c:strRef>
          </c:cat>
          <c:val>
            <c:numRef>
              <c:f>'[Chart in Microsoft Office PowerPoint]Sheet2'!$B$5:$O$5</c:f>
              <c:numCache>
                <c:formatCode>0%</c:formatCode>
                <c:ptCount val="14"/>
                <c:pt idx="0">
                  <c:v>0.34</c:v>
                </c:pt>
                <c:pt idx="1">
                  <c:v>0.41</c:v>
                </c:pt>
                <c:pt idx="2">
                  <c:v>0.380000000000001</c:v>
                </c:pt>
                <c:pt idx="3">
                  <c:v>0.37</c:v>
                </c:pt>
                <c:pt idx="4">
                  <c:v>0.3</c:v>
                </c:pt>
                <c:pt idx="5">
                  <c:v>0.28</c:v>
                </c:pt>
                <c:pt idx="6">
                  <c:v>0.23</c:v>
                </c:pt>
                <c:pt idx="7">
                  <c:v>0.15</c:v>
                </c:pt>
                <c:pt idx="8">
                  <c:v>0.1</c:v>
                </c:pt>
                <c:pt idx="9">
                  <c:v>0.07</c:v>
                </c:pt>
                <c:pt idx="10">
                  <c:v>0.0500000000000001</c:v>
                </c:pt>
                <c:pt idx="11">
                  <c:v>0.03</c:v>
                </c:pt>
                <c:pt idx="12">
                  <c:v>0.03</c:v>
                </c:pt>
                <c:pt idx="13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'[Chart in Microsoft Office PowerPoint]Sheet2'!$A$6</c:f>
              <c:strCache>
                <c:ptCount val="1"/>
                <c:pt idx="0">
                  <c:v>Broadband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/>
              </a:solidFill>
            </a:ln>
          </c:spPr>
          <c:dLbls>
            <c:dLbl>
              <c:idx val="0"/>
              <c:layout>
                <c:manualLayout>
                  <c:x val="0.0236111111111112"/>
                  <c:y val="-0.07111109866822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layout>
                <c:manualLayout>
                  <c:x val="0.0"/>
                  <c:y val="-0.3177777221736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Office PowerPoint]Sheet2'!$B$4:$O$4</c:f>
              <c:strCache>
                <c:ptCount val="14"/>
                <c:pt idx="0">
                  <c:v>June 2000</c:v>
                </c:pt>
                <c:pt idx="1">
                  <c:v>April 2001</c:v>
                </c:pt>
                <c:pt idx="2">
                  <c:v>March 2002</c:v>
                </c:pt>
                <c:pt idx="3">
                  <c:v>March 2003</c:v>
                </c:pt>
                <c:pt idx="4">
                  <c:v>April 2004</c:v>
                </c:pt>
                <c:pt idx="5">
                  <c:v>March 2005</c:v>
                </c:pt>
                <c:pt idx="6">
                  <c:v>March 2006</c:v>
                </c:pt>
                <c:pt idx="7">
                  <c:v>March 2007</c:v>
                </c:pt>
                <c:pt idx="8">
                  <c:v>April 2008</c:v>
                </c:pt>
                <c:pt idx="9">
                  <c:v>April 2009</c:v>
                </c:pt>
                <c:pt idx="10">
                  <c:v>May 2010</c:v>
                </c:pt>
                <c:pt idx="11">
                  <c:v>Aug 2011</c:v>
                </c:pt>
                <c:pt idx="12">
                  <c:v>April 2012</c:v>
                </c:pt>
                <c:pt idx="13">
                  <c:v>May 2013</c:v>
                </c:pt>
              </c:strCache>
            </c:strRef>
          </c:cat>
          <c:val>
            <c:numRef>
              <c:f>'[Chart in Microsoft Office PowerPoint]Sheet2'!$B$6:$O$6</c:f>
              <c:numCache>
                <c:formatCode>0%</c:formatCode>
                <c:ptCount val="14"/>
                <c:pt idx="0">
                  <c:v>0.03</c:v>
                </c:pt>
                <c:pt idx="1">
                  <c:v>0.0600000000000001</c:v>
                </c:pt>
                <c:pt idx="2">
                  <c:v>0.11</c:v>
                </c:pt>
                <c:pt idx="3">
                  <c:v>0.16</c:v>
                </c:pt>
                <c:pt idx="4">
                  <c:v>0.24</c:v>
                </c:pt>
                <c:pt idx="5">
                  <c:v>0.330000000000001</c:v>
                </c:pt>
                <c:pt idx="6">
                  <c:v>0.42</c:v>
                </c:pt>
                <c:pt idx="7">
                  <c:v>0.47</c:v>
                </c:pt>
                <c:pt idx="8">
                  <c:v>0.55</c:v>
                </c:pt>
                <c:pt idx="9">
                  <c:v>0.630000000000002</c:v>
                </c:pt>
                <c:pt idx="10">
                  <c:v>0.660000000000002</c:v>
                </c:pt>
                <c:pt idx="11">
                  <c:v>0.620000000000002</c:v>
                </c:pt>
                <c:pt idx="12">
                  <c:v>0.660000000000002</c:v>
                </c:pt>
                <c:pt idx="13">
                  <c:v>0.700000000000001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5199624"/>
        <c:axId val="2085202632"/>
      </c:areaChart>
      <c:catAx>
        <c:axId val="2085199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85202632"/>
        <c:crosses val="autoZero"/>
        <c:auto val="1"/>
        <c:lblAlgn val="ctr"/>
        <c:lblOffset val="100"/>
        <c:noMultiLvlLbl val="0"/>
      </c:catAx>
      <c:valAx>
        <c:axId val="2085202632"/>
        <c:scaling>
          <c:orientation val="minMax"/>
          <c:max val="1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85199624"/>
        <c:crosses val="autoZero"/>
        <c:crossBetween val="midCat"/>
        <c:majorUnit val="0.2"/>
      </c:valAx>
    </c:plotArea>
    <c:legend>
      <c:legendPos val="t"/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9175485229951"/>
          <c:y val="0.0479520410143285"/>
          <c:w val="0.740772778641169"/>
          <c:h val="0.809986825576764"/>
        </c:manualLayout>
      </c:layout>
      <c:lineChart>
        <c:grouping val="standard"/>
        <c:varyColors val="0"/>
        <c:ser>
          <c:idx val="0"/>
          <c:order val="0"/>
          <c:tx>
            <c:strRef>
              <c:f>'Line - Date Axis'!$C$6</c:f>
              <c:strCache>
                <c:ptCount val="1"/>
                <c:pt idx="0">
                  <c:v>Have an e-reader</c:v>
                </c:pt>
              </c:strCache>
            </c:strRef>
          </c:tx>
          <c:spPr>
            <a:ln w="63500">
              <a:solidFill>
                <a:srgbClr val="BF3927"/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 w="19050">
                <a:solidFill>
                  <a:srgbClr val="BF3927"/>
                </a:solidFill>
              </a:ln>
            </c:spPr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6.47141813174915E-5"/>
                  <c:y val="0.0030736878879901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'Line - Date Axis'!$B$7:$B$12</c:f>
              <c:numCache>
                <c:formatCode>m/d/yyyy</c:formatCode>
                <c:ptCount val="6"/>
                <c:pt idx="0">
                  <c:v>40299.0</c:v>
                </c:pt>
                <c:pt idx="1">
                  <c:v>40664.0</c:v>
                </c:pt>
                <c:pt idx="2">
                  <c:v>40878.0</c:v>
                </c:pt>
                <c:pt idx="3">
                  <c:v>41223.0</c:v>
                </c:pt>
                <c:pt idx="4">
                  <c:v>41547.0</c:v>
                </c:pt>
                <c:pt idx="5">
                  <c:v>41640.0</c:v>
                </c:pt>
              </c:numCache>
            </c:numRef>
          </c:cat>
          <c:val>
            <c:numRef>
              <c:f>'Line - Date Axis'!$C$7:$C$12</c:f>
              <c:numCache>
                <c:formatCode>0%</c:formatCode>
                <c:ptCount val="6"/>
                <c:pt idx="0">
                  <c:v>0.04</c:v>
                </c:pt>
                <c:pt idx="1">
                  <c:v>0.12</c:v>
                </c:pt>
                <c:pt idx="2">
                  <c:v>0.1</c:v>
                </c:pt>
                <c:pt idx="3">
                  <c:v>0.19</c:v>
                </c:pt>
                <c:pt idx="4">
                  <c:v>0.24</c:v>
                </c:pt>
                <c:pt idx="5">
                  <c:v>0.32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'Line - Date Axis'!$D$6</c:f>
              <c:strCache>
                <c:ptCount val="1"/>
                <c:pt idx="0">
                  <c:v>Have a tablet</c:v>
                </c:pt>
              </c:strCache>
            </c:strRef>
          </c:tx>
          <c:spPr>
            <a:ln w="63500">
              <a:solidFill>
                <a:srgbClr val="1F497D"/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 w="19050">
                <a:solidFill>
                  <a:srgbClr val="1F497D"/>
                </a:solidFill>
              </a:ln>
            </c:spPr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6.47112889391956E-5"/>
                  <c:y val="-0.0055405951462438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'Line - Date Axis'!$B$7:$B$12</c:f>
              <c:numCache>
                <c:formatCode>m/d/yyyy</c:formatCode>
                <c:ptCount val="6"/>
                <c:pt idx="0">
                  <c:v>40299.0</c:v>
                </c:pt>
                <c:pt idx="1">
                  <c:v>40664.0</c:v>
                </c:pt>
                <c:pt idx="2">
                  <c:v>40878.0</c:v>
                </c:pt>
                <c:pt idx="3">
                  <c:v>41223.0</c:v>
                </c:pt>
                <c:pt idx="4">
                  <c:v>41547.0</c:v>
                </c:pt>
                <c:pt idx="5">
                  <c:v>41640.0</c:v>
                </c:pt>
              </c:numCache>
            </c:numRef>
          </c:cat>
          <c:val>
            <c:numRef>
              <c:f>'Line - Date Axis'!$D$7:$D$12</c:f>
              <c:numCache>
                <c:formatCode>0%</c:formatCode>
                <c:ptCount val="6"/>
                <c:pt idx="0">
                  <c:v>0.03</c:v>
                </c:pt>
                <c:pt idx="1">
                  <c:v>0.08</c:v>
                </c:pt>
                <c:pt idx="2">
                  <c:v>0.1</c:v>
                </c:pt>
                <c:pt idx="3">
                  <c:v>0.24</c:v>
                </c:pt>
                <c:pt idx="4">
                  <c:v>0.34</c:v>
                </c:pt>
                <c:pt idx="5">
                  <c:v>0.42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'Line - Date Axis'!$E$6</c:f>
              <c:strCache>
                <c:ptCount val="1"/>
                <c:pt idx="0">
                  <c:v>Have either tablet or e-reader</c:v>
                </c:pt>
              </c:strCache>
            </c:strRef>
          </c:tx>
          <c:spPr>
            <a:ln w="63500">
              <a:solidFill>
                <a:srgbClr val="000000"/>
              </a:solidFill>
              <a:prstDash val="sysDot"/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'Line - Date Axis'!$B$7:$B$12</c:f>
              <c:numCache>
                <c:formatCode>m/d/yyyy</c:formatCode>
                <c:ptCount val="6"/>
                <c:pt idx="0">
                  <c:v>40299.0</c:v>
                </c:pt>
                <c:pt idx="1">
                  <c:v>40664.0</c:v>
                </c:pt>
                <c:pt idx="2">
                  <c:v>40878.0</c:v>
                </c:pt>
                <c:pt idx="3">
                  <c:v>41223.0</c:v>
                </c:pt>
                <c:pt idx="4">
                  <c:v>41547.0</c:v>
                </c:pt>
                <c:pt idx="5">
                  <c:v>41640.0</c:v>
                </c:pt>
              </c:numCache>
            </c:numRef>
          </c:cat>
          <c:val>
            <c:numRef>
              <c:f>'Line - Date Axis'!$E$7:$E$12</c:f>
              <c:numCache>
                <c:formatCode>0%</c:formatCode>
                <c:ptCount val="6"/>
                <c:pt idx="0">
                  <c:v>0.06</c:v>
                </c:pt>
                <c:pt idx="1">
                  <c:v>0.17</c:v>
                </c:pt>
                <c:pt idx="2">
                  <c:v>0.18</c:v>
                </c:pt>
                <c:pt idx="3">
                  <c:v>0.33</c:v>
                </c:pt>
                <c:pt idx="4">
                  <c:v>0.43</c:v>
                </c:pt>
                <c:pt idx="5">
                  <c:v>0.5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84550712"/>
        <c:axId val="2083944616"/>
      </c:lineChart>
      <c:dateAx>
        <c:axId val="2084550712"/>
        <c:scaling>
          <c:orientation val="minMax"/>
        </c:scaling>
        <c:delete val="0"/>
        <c:axPos val="b"/>
        <c:numFmt formatCode="[$-409]yyyy;@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083944616"/>
        <c:crosses val="autoZero"/>
        <c:auto val="0"/>
        <c:lblOffset val="100"/>
        <c:baseTimeUnit val="months"/>
        <c:majorUnit val="1.0"/>
        <c:majorTimeUnit val="years"/>
      </c:dateAx>
      <c:valAx>
        <c:axId val="2083944616"/>
        <c:scaling>
          <c:orientation val="minMax"/>
          <c:max val="0.8"/>
        </c:scaling>
        <c:delete val="0"/>
        <c:axPos val="l"/>
        <c:majorGridlines>
          <c:spPr>
            <a:ln w="6350" cap="rnd">
              <a:prstDash val="sysDot"/>
            </a:ln>
          </c:spPr>
        </c:majorGridlines>
        <c:numFmt formatCode="0%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2084550712"/>
        <c:crosses val="autoZero"/>
        <c:crossBetween val="between"/>
        <c:majorUnit val="0.2"/>
      </c:valAx>
      <c:spPr>
        <a:solidFill>
          <a:schemeClr val="lt1"/>
        </a:solidFill>
        <a:ln w="25400" cap="flat" cmpd="sng" algn="ctr">
          <a:noFill/>
          <a:prstDash val="solid"/>
        </a:ln>
        <a:effectLst/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589348206474"/>
          <c:y val="0.0352835385013493"/>
          <c:w val="0.866632874015748"/>
          <c:h val="0.760002033196555"/>
        </c:manualLayout>
      </c:layout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18-29</c:v>
                </c:pt>
              </c:strCache>
            </c:strRef>
          </c:tx>
          <c:spPr>
            <a:ln w="63500"/>
          </c:spPr>
          <c:marker>
            <c:symbol val="none"/>
          </c:marker>
          <c:dLbls>
            <c:dLbl>
              <c:idx val="0"/>
              <c:layout>
                <c:manualLayout>
                  <c:x val="-0.0430555555555554"/>
                  <c:y val="-0.03182081993271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layout>
                <c:manualLayout>
                  <c:x val="0.0"/>
                  <c:y val="-0.0416666666666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Sheet1!$A$3:$A$10</c:f>
              <c:numCache>
                <c:formatCode>yyyy</c:formatCode>
                <c:ptCount val="8"/>
                <c:pt idx="0">
                  <c:v>38384.0</c:v>
                </c:pt>
                <c:pt idx="1">
                  <c:v>38930.0</c:v>
                </c:pt>
                <c:pt idx="2">
                  <c:v>39569.0</c:v>
                </c:pt>
                <c:pt idx="3">
                  <c:v>39904.0</c:v>
                </c:pt>
                <c:pt idx="4">
                  <c:v>40299.0</c:v>
                </c:pt>
                <c:pt idx="5" formatCode="mmm\-yy">
                  <c:v>40756.0</c:v>
                </c:pt>
                <c:pt idx="6" formatCode="mmm\-yy">
                  <c:v>41122.0</c:v>
                </c:pt>
                <c:pt idx="7" formatCode="mmm\-yy">
                  <c:v>41395.0</c:v>
                </c:pt>
              </c:numCache>
            </c:numRef>
          </c:cat>
          <c:val>
            <c:numRef>
              <c:f>Sheet1!$B$3:$B$10</c:f>
              <c:numCache>
                <c:formatCode>0%</c:formatCode>
                <c:ptCount val="8"/>
                <c:pt idx="0">
                  <c:v>0.09</c:v>
                </c:pt>
                <c:pt idx="1">
                  <c:v>0.49</c:v>
                </c:pt>
                <c:pt idx="2">
                  <c:v>0.670000000000003</c:v>
                </c:pt>
                <c:pt idx="3">
                  <c:v>0.760000000000002</c:v>
                </c:pt>
                <c:pt idx="4">
                  <c:v>0.860000000000001</c:v>
                </c:pt>
                <c:pt idx="5">
                  <c:v>0.870000000000002</c:v>
                </c:pt>
                <c:pt idx="6">
                  <c:v>0.92</c:v>
                </c:pt>
                <c:pt idx="7">
                  <c:v>0.89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30-49</c:v>
                </c:pt>
              </c:strCache>
            </c:strRef>
          </c:tx>
          <c:spPr>
            <a:ln w="63500"/>
          </c:spPr>
          <c:marker>
            <c:symbol val="none"/>
          </c:marker>
          <c:dLbls>
            <c:dLbl>
              <c:idx val="0"/>
              <c:layout>
                <c:manualLayout>
                  <c:x val="0.025"/>
                  <c:y val="-0.03703703703703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layout>
                <c:manualLayout>
                  <c:x val="-0.0111111111111111"/>
                  <c:y val="-0.01851851851851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Sheet1!$A$3:$A$10</c:f>
              <c:numCache>
                <c:formatCode>yyyy</c:formatCode>
                <c:ptCount val="8"/>
                <c:pt idx="0">
                  <c:v>38384.0</c:v>
                </c:pt>
                <c:pt idx="1">
                  <c:v>38930.0</c:v>
                </c:pt>
                <c:pt idx="2">
                  <c:v>39569.0</c:v>
                </c:pt>
                <c:pt idx="3">
                  <c:v>39904.0</c:v>
                </c:pt>
                <c:pt idx="4">
                  <c:v>40299.0</c:v>
                </c:pt>
                <c:pt idx="5" formatCode="mmm\-yy">
                  <c:v>40756.0</c:v>
                </c:pt>
                <c:pt idx="6" formatCode="mmm\-yy">
                  <c:v>41122.0</c:v>
                </c:pt>
                <c:pt idx="7" formatCode="mmm\-yy">
                  <c:v>41395.0</c:v>
                </c:pt>
              </c:numCache>
            </c:numRef>
          </c:cat>
          <c:val>
            <c:numRef>
              <c:f>Sheet1!$C$3:$C$10</c:f>
              <c:numCache>
                <c:formatCode>0%</c:formatCode>
                <c:ptCount val="8"/>
                <c:pt idx="0">
                  <c:v>0.07</c:v>
                </c:pt>
                <c:pt idx="1">
                  <c:v>0.08</c:v>
                </c:pt>
                <c:pt idx="2">
                  <c:v>0.25</c:v>
                </c:pt>
                <c:pt idx="3">
                  <c:v>0.48</c:v>
                </c:pt>
                <c:pt idx="4">
                  <c:v>0.610000000000001</c:v>
                </c:pt>
                <c:pt idx="5">
                  <c:v>0.68</c:v>
                </c:pt>
                <c:pt idx="6">
                  <c:v>0.730000000000001</c:v>
                </c:pt>
                <c:pt idx="7">
                  <c:v>0.78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50-64</c:v>
                </c:pt>
              </c:strCache>
            </c:strRef>
          </c:tx>
          <c:spPr>
            <a:ln w="63500"/>
          </c:spPr>
          <c:marker>
            <c:symbol val="none"/>
          </c:marker>
          <c:dLbls>
            <c:dLbl>
              <c:idx val="0"/>
              <c:layout>
                <c:manualLayout>
                  <c:x val="-0.0305555555555556"/>
                  <c:y val="0.02314814814814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layout>
                <c:manualLayout>
                  <c:x val="0.0"/>
                  <c:y val="-0.03240740740740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Sheet1!$A$3:$A$10</c:f>
              <c:numCache>
                <c:formatCode>yyyy</c:formatCode>
                <c:ptCount val="8"/>
                <c:pt idx="0">
                  <c:v>38384.0</c:v>
                </c:pt>
                <c:pt idx="1">
                  <c:v>38930.0</c:v>
                </c:pt>
                <c:pt idx="2">
                  <c:v>39569.0</c:v>
                </c:pt>
                <c:pt idx="3">
                  <c:v>39904.0</c:v>
                </c:pt>
                <c:pt idx="4">
                  <c:v>40299.0</c:v>
                </c:pt>
                <c:pt idx="5" formatCode="mmm\-yy">
                  <c:v>40756.0</c:v>
                </c:pt>
                <c:pt idx="6" formatCode="mmm\-yy">
                  <c:v>41122.0</c:v>
                </c:pt>
                <c:pt idx="7" formatCode="mmm\-yy">
                  <c:v>41395.0</c:v>
                </c:pt>
              </c:numCache>
            </c:numRef>
          </c:cat>
          <c:val>
            <c:numRef>
              <c:f>Sheet1!$D$3:$D$10</c:f>
              <c:numCache>
                <c:formatCode>0%</c:formatCode>
                <c:ptCount val="8"/>
                <c:pt idx="0">
                  <c:v>0.06</c:v>
                </c:pt>
                <c:pt idx="1">
                  <c:v>0.04</c:v>
                </c:pt>
                <c:pt idx="2">
                  <c:v>0.11</c:v>
                </c:pt>
                <c:pt idx="3">
                  <c:v>0.25</c:v>
                </c:pt>
                <c:pt idx="4">
                  <c:v>0.47</c:v>
                </c:pt>
                <c:pt idx="5">
                  <c:v>0.49</c:v>
                </c:pt>
                <c:pt idx="6">
                  <c:v>0.57</c:v>
                </c:pt>
                <c:pt idx="7">
                  <c:v>0.600000000000001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65+</c:v>
                </c:pt>
              </c:strCache>
            </c:strRef>
          </c:tx>
          <c:spPr>
            <a:ln w="63500"/>
          </c:spPr>
          <c:marker>
            <c:symbol val="none"/>
          </c:marker>
          <c:dLbls>
            <c:dLbl>
              <c:idx val="1"/>
              <c:layout>
                <c:manualLayout>
                  <c:x val="-0.0513888888888889"/>
                  <c:y val="0.007042253521126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layout>
                <c:manualLayout>
                  <c:x val="-0.00277777777777781"/>
                  <c:y val="-0.03703703703703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Sheet1!$A$3:$A$10</c:f>
              <c:numCache>
                <c:formatCode>yyyy</c:formatCode>
                <c:ptCount val="8"/>
                <c:pt idx="0">
                  <c:v>38384.0</c:v>
                </c:pt>
                <c:pt idx="1">
                  <c:v>38930.0</c:v>
                </c:pt>
                <c:pt idx="2">
                  <c:v>39569.0</c:v>
                </c:pt>
                <c:pt idx="3">
                  <c:v>39904.0</c:v>
                </c:pt>
                <c:pt idx="4">
                  <c:v>40299.0</c:v>
                </c:pt>
                <c:pt idx="5" formatCode="mmm\-yy">
                  <c:v>40756.0</c:v>
                </c:pt>
                <c:pt idx="6" formatCode="mmm\-yy">
                  <c:v>41122.0</c:v>
                </c:pt>
                <c:pt idx="7" formatCode="mmm\-yy">
                  <c:v>41395.0</c:v>
                </c:pt>
              </c:numCache>
            </c:numRef>
          </c:cat>
          <c:val>
            <c:numRef>
              <c:f>Sheet1!$E$3:$E$10</c:f>
              <c:numCache>
                <c:formatCode>0%</c:formatCode>
                <c:ptCount val="8"/>
                <c:pt idx="1">
                  <c:v>0.01</c:v>
                </c:pt>
                <c:pt idx="2">
                  <c:v>0.07</c:v>
                </c:pt>
                <c:pt idx="3">
                  <c:v>0.13</c:v>
                </c:pt>
                <c:pt idx="4">
                  <c:v>0.26</c:v>
                </c:pt>
                <c:pt idx="5">
                  <c:v>0.29</c:v>
                </c:pt>
                <c:pt idx="6">
                  <c:v>0.380000000000001</c:v>
                </c:pt>
                <c:pt idx="7">
                  <c:v>0.43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6637000"/>
        <c:axId val="2086640232"/>
      </c:lineChart>
      <c:dateAx>
        <c:axId val="2086637000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086640232"/>
        <c:crosses val="autoZero"/>
        <c:auto val="1"/>
        <c:lblOffset val="100"/>
        <c:baseTimeUnit val="months"/>
        <c:majorUnit val="1.0"/>
        <c:majorTimeUnit val="years"/>
        <c:minorUnit val="1.0"/>
        <c:minorTimeUnit val="years"/>
      </c:dateAx>
      <c:valAx>
        <c:axId val="20866402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086637000"/>
        <c:crosses val="autoZero"/>
        <c:crossBetween val="between"/>
        <c:majorUnit val="0.2"/>
      </c:valAx>
      <c:spPr>
        <a:noFill/>
        <a:ln w="25400">
          <a:noFill/>
        </a:ln>
      </c:spPr>
    </c:plotArea>
    <c:legend>
      <c:legendPos val="t"/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0249276221075326"/>
                  <c:y val="0.00250521113505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270630599849545"/>
                  <c:y val="9.58687095775807E-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249276221075326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287355954626485"/>
                  <c:y val="0.0025531045751634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308710333400705"/>
                  <c:y val="9.36127530001488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304082990850574"/>
                  <c:y val="9.36127530001488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299455648300444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0418325554398346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0499114045497945"/>
                  <c:y val="0.0025531045751634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0596629572821628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0661366969450466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0720802763222987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.0758882496774143"/>
                  <c:y val="0.0025531045751634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.0780236875548368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.0953915232868666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0.103007638141813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0.111086487251772"/>
                  <c:y val="0.0025531045751634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0.118239867851706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0.131336659684177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0.146569057538785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0.171090105726035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0.277253147584988"/>
                  <c:y val="-0.00250521113505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0.310315947281925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0.335048353375624"/>
                  <c:y val="-0.000419637830245536"/>
                </c:manualLayout>
              </c:layout>
              <c:dLblPos val="ctr"/>
              <c:showLegendKey val="1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Sheet1!$A$1:$A$24</c:f>
              <c:strCache>
                <c:ptCount val="24"/>
                <c:pt idx="0">
                  <c:v>Digg</c:v>
                </c:pt>
                <c:pt idx="1">
                  <c:v>Ning</c:v>
                </c:pt>
                <c:pt idx="2">
                  <c:v>Slideshare</c:v>
                </c:pt>
                <c:pt idx="3">
                  <c:v>Delicious</c:v>
                </c:pt>
                <c:pt idx="4">
                  <c:v>Jume</c:v>
                </c:pt>
                <c:pt idx="5">
                  <c:v>uStream</c:v>
                </c:pt>
                <c:pt idx="6">
                  <c:v>JustGive</c:v>
                </c:pt>
                <c:pt idx="7">
                  <c:v>Kickstarter</c:v>
                </c:pt>
                <c:pt idx="8">
                  <c:v>Instagram</c:v>
                </c:pt>
                <c:pt idx="9">
                  <c:v>Eventbrite</c:v>
                </c:pt>
                <c:pt idx="10">
                  <c:v>MySpace</c:v>
                </c:pt>
                <c:pt idx="11">
                  <c:v>iTunes</c:v>
                </c:pt>
                <c:pt idx="12">
                  <c:v>Network for Good</c:v>
                </c:pt>
                <c:pt idx="13">
                  <c:v>Tumblr</c:v>
                </c:pt>
                <c:pt idx="14">
                  <c:v>Google+</c:v>
                </c:pt>
                <c:pt idx="15">
                  <c:v>Yelp</c:v>
                </c:pt>
                <c:pt idx="16">
                  <c:v>Foursquare</c:v>
                </c:pt>
                <c:pt idx="17">
                  <c:v>Vimeo</c:v>
                </c:pt>
                <c:pt idx="18">
                  <c:v>Wikipedia</c:v>
                </c:pt>
                <c:pt idx="19">
                  <c:v>LinkedIn</c:v>
                </c:pt>
                <c:pt idx="20">
                  <c:v>Flickr</c:v>
                </c:pt>
                <c:pt idx="21">
                  <c:v>YouTube</c:v>
                </c:pt>
                <c:pt idx="22">
                  <c:v>Twitter</c:v>
                </c:pt>
                <c:pt idx="23">
                  <c:v>Facebook</c:v>
                </c:pt>
              </c:strCache>
            </c:strRef>
          </c:cat>
          <c:val>
            <c:numRef>
              <c:f>Sheet1!$B$1:$B$24</c:f>
              <c:numCache>
                <c:formatCode>0%</c:formatCode>
                <c:ptCount val="24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0.02</c:v>
                </c:pt>
                <c:pt idx="4">
                  <c:v>0.02</c:v>
                </c:pt>
                <c:pt idx="5">
                  <c:v>0.03</c:v>
                </c:pt>
                <c:pt idx="6">
                  <c:v>0.04</c:v>
                </c:pt>
                <c:pt idx="7">
                  <c:v>0.06</c:v>
                </c:pt>
                <c:pt idx="8">
                  <c:v>0.07</c:v>
                </c:pt>
                <c:pt idx="9">
                  <c:v>0.09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0.13</c:v>
                </c:pt>
                <c:pt idx="14">
                  <c:v>0.17</c:v>
                </c:pt>
                <c:pt idx="15">
                  <c:v>0.19</c:v>
                </c:pt>
                <c:pt idx="16">
                  <c:v>0.2</c:v>
                </c:pt>
                <c:pt idx="17">
                  <c:v>0.23</c:v>
                </c:pt>
                <c:pt idx="18">
                  <c:v>0.27</c:v>
                </c:pt>
                <c:pt idx="19">
                  <c:v>0.31</c:v>
                </c:pt>
                <c:pt idx="20">
                  <c:v>0.38</c:v>
                </c:pt>
                <c:pt idx="21">
                  <c:v>0.670000000000001</c:v>
                </c:pt>
                <c:pt idx="22">
                  <c:v>0.74</c:v>
                </c:pt>
                <c:pt idx="23">
                  <c:v>0.99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085847368"/>
        <c:axId val="2085844344"/>
      </c:barChart>
      <c:catAx>
        <c:axId val="2085847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085844344"/>
        <c:crosses val="autoZero"/>
        <c:auto val="1"/>
        <c:lblAlgn val="ctr"/>
        <c:lblOffset val="100"/>
        <c:tickLblSkip val="1"/>
        <c:noMultiLvlLbl val="0"/>
      </c:catAx>
      <c:valAx>
        <c:axId val="2085844344"/>
        <c:scaling>
          <c:orientation val="minMax"/>
          <c:max val="1.0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085847368"/>
        <c:crosses val="autoZero"/>
        <c:crossBetween val="between"/>
        <c:majorUnit val="0.2"/>
      </c:valAx>
      <c:spPr>
        <a:noFill/>
        <a:ln w="28533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75000"/>
              </a:schemeClr>
            </a:solidFill>
          </c:spPr>
          <c:invertIfNegative val="0"/>
          <c:dLbls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'35. number of SM sites pivot'!$AC$1144:$AC$1160</c:f>
              <c:strCache>
                <c:ptCount val="17"/>
                <c:pt idx="0">
                  <c:v>1 platform</c:v>
                </c:pt>
                <c:pt idx="1">
                  <c:v>2 platforms</c:v>
                </c:pt>
                <c:pt idx="2">
                  <c:v>3 platforms</c:v>
                </c:pt>
                <c:pt idx="3">
                  <c:v>4 platforms</c:v>
                </c:pt>
                <c:pt idx="4">
                  <c:v>5 platforms</c:v>
                </c:pt>
                <c:pt idx="5">
                  <c:v>6 platforms</c:v>
                </c:pt>
                <c:pt idx="6">
                  <c:v>7 platforms</c:v>
                </c:pt>
                <c:pt idx="7">
                  <c:v>8 platforms</c:v>
                </c:pt>
                <c:pt idx="8">
                  <c:v>9 platforms</c:v>
                </c:pt>
                <c:pt idx="9">
                  <c:v>10 platforms</c:v>
                </c:pt>
                <c:pt idx="10">
                  <c:v>11 platforms</c:v>
                </c:pt>
                <c:pt idx="11">
                  <c:v>12 platforms</c:v>
                </c:pt>
                <c:pt idx="12">
                  <c:v>13 platforms</c:v>
                </c:pt>
                <c:pt idx="13">
                  <c:v>14 platforms</c:v>
                </c:pt>
                <c:pt idx="14">
                  <c:v>15 platforms</c:v>
                </c:pt>
                <c:pt idx="15">
                  <c:v>16 platforms</c:v>
                </c:pt>
                <c:pt idx="16">
                  <c:v>17 platforms</c:v>
                </c:pt>
              </c:strCache>
            </c:strRef>
          </c:cat>
          <c:val>
            <c:numRef>
              <c:f>'35. number of SM sites pivot'!$AE$1144:$AE$1160</c:f>
              <c:numCache>
                <c:formatCode>General</c:formatCode>
                <c:ptCount val="17"/>
                <c:pt idx="0">
                  <c:v>102.0</c:v>
                </c:pt>
                <c:pt idx="1">
                  <c:v>138.0</c:v>
                </c:pt>
                <c:pt idx="2">
                  <c:v>148.0</c:v>
                </c:pt>
                <c:pt idx="3">
                  <c:v>153.0</c:v>
                </c:pt>
                <c:pt idx="4">
                  <c:v>141.0</c:v>
                </c:pt>
                <c:pt idx="5">
                  <c:v>132.0</c:v>
                </c:pt>
                <c:pt idx="6">
                  <c:v>95.0</c:v>
                </c:pt>
                <c:pt idx="7">
                  <c:v>70.0</c:v>
                </c:pt>
                <c:pt idx="8">
                  <c:v>48.0</c:v>
                </c:pt>
                <c:pt idx="9">
                  <c:v>36.0</c:v>
                </c:pt>
                <c:pt idx="10">
                  <c:v>31.0</c:v>
                </c:pt>
                <c:pt idx="11">
                  <c:v>16.0</c:v>
                </c:pt>
                <c:pt idx="12">
                  <c:v>9.0</c:v>
                </c:pt>
                <c:pt idx="13">
                  <c:v>10.0</c:v>
                </c:pt>
                <c:pt idx="14">
                  <c:v>3.0</c:v>
                </c:pt>
                <c:pt idx="15">
                  <c:v>2.0</c:v>
                </c:pt>
                <c:pt idx="16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5790760"/>
        <c:axId val="2085787832"/>
      </c:barChart>
      <c:catAx>
        <c:axId val="20857907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85787832"/>
        <c:crosses val="autoZero"/>
        <c:auto val="1"/>
        <c:lblAlgn val="ctr"/>
        <c:lblOffset val="100"/>
        <c:noMultiLvlLbl val="0"/>
      </c:catAx>
      <c:valAx>
        <c:axId val="2085787832"/>
        <c:scaling>
          <c:orientation val="minMax"/>
        </c:scaling>
        <c:delete val="1"/>
        <c:axPos val="b"/>
        <c:majorGridlines/>
        <c:numFmt formatCode="0%" sourceLinked="0"/>
        <c:majorTickMark val="out"/>
        <c:minorTickMark val="none"/>
        <c:tickLblPos val="none"/>
        <c:crossAx val="2085790760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AAC5F-59AF-48C9-BF20-254BB8AC10A2}" type="datetimeFigureOut">
              <a:rPr lang="en-US" smtClean="0"/>
              <a:pPr/>
              <a:t>5/9/14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EB30B-6C0E-4AB1-ABE3-D064C6EEE4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42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78F23-7B17-4360-9B56-489977FCF4C4}" type="datetimeFigureOut">
              <a:rPr lang="en-US" smtClean="0"/>
              <a:pPr/>
              <a:t>5/9/14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41F39-CA18-4F77-A0B4-ACF02FBE9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9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28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04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45AA-C69C-4723-88EA-3C953A3398D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70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45AA-C69C-4723-88EA-3C953A3398D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91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73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45AA-C69C-4723-88EA-3C953A3398D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305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305F2-2D8D-43C6-8FAB-D57282476E0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465AC-788E-48FE-A28D-2DF1A269A65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049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EF000-8A31-4D49-AE55-41DE82EC25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59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465AC-788E-48FE-A28D-2DF1A269A65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EF000-8A31-4D49-AE55-41DE82EC25C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593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397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298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298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465AC-788E-48FE-A28D-2DF1A269A65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45AA-C69C-4723-88EA-3C953A3398D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8220C-7475-40A2-94AB-5E232D06D5D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8220C-7475-40A2-94AB-5E232D06D5D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895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5C706-F0A4-4BBC-96BD-649E88E9E7E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992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465AC-788E-48FE-A28D-2DF1A269A65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45AA-C69C-4723-88EA-3C953A3398D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5C706-F0A4-4BBC-96BD-649E88E9E7E7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7301">
              <a:defRPr/>
            </a:pPr>
            <a:r>
              <a:rPr lang="en-US" dirty="0" smtClean="0"/>
              <a:t>More fracturing of people’s time use and attention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B10DD-AA01-4813-8EC6-FC022320949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468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5C706-F0A4-4BBC-96BD-649E88E9E7E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5C706-F0A4-4BBC-96BD-649E88E9E7E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5C706-F0A4-4BBC-96BD-649E88E9E7E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465AC-788E-48FE-A28D-2DF1A269A65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5C706-F0A4-4BBC-96BD-649E88E9E7E7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http://news.yahoo.com/applebee-responds-fired-waitress-chelsea-welch-viral-god-184500260.html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45AA-C69C-4723-88EA-3C953A3398D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2D9A3C-AD30-4168-9A1C-DD1C7C24B28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45AA-C69C-4723-88EA-3C953A3398D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45AA-C69C-4723-88EA-3C953A3398D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4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http://guardiancomment.tumblr.com/post/42024491123/chelsea-welch-the-us-waitress-who-was-fired-after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50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04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100A-1439-47B5-93D9-212615D5B14A}" type="datetime4">
              <a:rPr lang="en-US" smtClean="0"/>
              <a:pPr/>
              <a:t>May 9,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www.pewproject.org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52400" y="5867400"/>
            <a:ext cx="8839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152400" y="1600200"/>
            <a:ext cx="8839200" cy="2971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981200"/>
            <a:ext cx="7086600" cy="1752600"/>
          </a:xfrm>
        </p:spPr>
        <p:txBody>
          <a:bodyPr>
            <a:noAutofit/>
          </a:bodyPr>
          <a:lstStyle>
            <a:lvl1pPr algn="l">
              <a:lnSpc>
                <a:spcPts val="3800"/>
              </a:lnSpc>
              <a:defRPr sz="3600" baseline="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Presentation Name</a:t>
            </a:r>
            <a:br>
              <a:rPr lang="en-US" dirty="0" smtClean="0"/>
            </a:br>
            <a:r>
              <a:rPr lang="en-US" dirty="0" smtClean="0"/>
              <a:t>Optional Third 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3810000"/>
            <a:ext cx="3733800" cy="381000"/>
          </a:xfrm>
        </p:spPr>
        <p:txBody>
          <a:bodyPr/>
          <a:lstStyle>
            <a:lvl1pPr marL="0" indent="0" algn="l">
              <a:buNone/>
              <a:defRPr b="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name of presenter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600200"/>
            <a:ext cx="3810000" cy="381000"/>
          </a:xfr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Click to edit Kicker</a:t>
            </a:r>
            <a:endParaRPr lang="en-US" dirty="0"/>
          </a:p>
        </p:txBody>
      </p:sp>
      <p:pic>
        <p:nvPicPr>
          <p:cNvPr id="1027" name="Picture 3" descr="\\vmware-host\Shared Folders\My Desktop\Design Files\Logos\PRC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78904"/>
            <a:ext cx="2895600" cy="392696"/>
          </a:xfrm>
          <a:prstGeom prst="rect">
            <a:avLst/>
          </a:prstGeom>
          <a:noFill/>
        </p:spPr>
      </p:pic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4191000"/>
            <a:ext cx="3733800" cy="304800"/>
          </a:xfrm>
        </p:spPr>
        <p:txBody>
          <a:bodyPr/>
          <a:lstStyle>
            <a:lvl1pPr>
              <a:defRPr sz="1600" b="0" i="1"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Click to edit presenter’s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100A-1439-47B5-93D9-212615D5B14A}" type="datetime4">
              <a:rPr lang="en-US" smtClean="0"/>
              <a:pPr/>
              <a:t>May 9,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www.pewproject.org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52400" y="5867400"/>
            <a:ext cx="8839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152400" y="1600200"/>
            <a:ext cx="8839200" cy="2971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981200"/>
            <a:ext cx="7086600" cy="762000"/>
          </a:xfrm>
        </p:spPr>
        <p:txBody>
          <a:bodyPr>
            <a:noAutofit/>
          </a:bodyPr>
          <a:lstStyle>
            <a:lvl1pPr algn="l">
              <a:defRPr sz="3600" baseline="0"/>
            </a:lvl1pPr>
          </a:lstStyle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2895600"/>
            <a:ext cx="3733800" cy="381000"/>
          </a:xfrm>
        </p:spPr>
        <p:txBody>
          <a:bodyPr/>
          <a:lstStyle>
            <a:lvl1pPr marL="0" indent="0" algn="l">
              <a:buNone/>
              <a:defRPr b="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name of presenter</a:t>
            </a:r>
            <a:endParaRPr lang="en-US" dirty="0"/>
          </a:p>
        </p:txBody>
      </p:sp>
      <p:pic>
        <p:nvPicPr>
          <p:cNvPr id="1027" name="Picture 3" descr="\\vmware-host\Shared Folders\My Desktop\Design Files\Logos\PRC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78904"/>
            <a:ext cx="2895600" cy="392696"/>
          </a:xfrm>
          <a:prstGeom prst="rect">
            <a:avLst/>
          </a:prstGeom>
          <a:noFill/>
        </p:spPr>
      </p:pic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3200400"/>
            <a:ext cx="3048000" cy="304800"/>
          </a:xfrm>
        </p:spPr>
        <p:txBody>
          <a:bodyPr/>
          <a:lstStyle>
            <a:lvl1pPr>
              <a:defRPr sz="1600" b="0" i="1"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Click to edit presenter’s title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3505200"/>
            <a:ext cx="3048000" cy="304800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presenter’s email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4724400" y="2895600"/>
            <a:ext cx="3505200" cy="381000"/>
          </a:xfrm>
        </p:spPr>
        <p:txBody>
          <a:bodyPr/>
          <a:lstStyle>
            <a:lvl1pPr>
              <a:defRPr lang="en-US" sz="1800" b="0" kern="1200" baseline="0" dirty="0" smtClean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another person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724400" y="3200400"/>
            <a:ext cx="3048000" cy="304800"/>
          </a:xfrm>
        </p:spPr>
        <p:txBody>
          <a:bodyPr>
            <a:noAutofit/>
          </a:bodyPr>
          <a:lstStyle>
            <a:lvl1pPr>
              <a:defRPr lang="en-US" sz="1600" b="0" i="1" kern="1200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person’s title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3505200"/>
            <a:ext cx="3048000" cy="304800"/>
          </a:xfrm>
        </p:spPr>
        <p:txBody>
          <a:bodyPr>
            <a:noAutofit/>
          </a:bodyPr>
          <a:lstStyle>
            <a:lvl1pPr>
              <a:defRPr lang="en-US" sz="1400" b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person’s email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 rot="5400000">
            <a:off x="3848100" y="3390900"/>
            <a:ext cx="9906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92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06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274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1219200" cy="304800"/>
          </a:xfrm>
        </p:spPr>
        <p:txBody>
          <a:bodyPr/>
          <a:lstStyle/>
          <a:p>
            <a:fld id="{2F5814D8-D17E-403D-BB23-DF0CDA7DEB2B}" type="datetime4">
              <a:rPr lang="en-US" smtClean="0"/>
              <a:pPr/>
              <a:t>May 9, 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7620000" y="6324600"/>
            <a:ext cx="1066800" cy="304800"/>
          </a:xfrm>
        </p:spPr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1752600" y="6324600"/>
            <a:ext cx="5715000" cy="3048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dirty="0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219200"/>
            <a:ext cx="8229600" cy="4876800"/>
          </a:xfrm>
        </p:spPr>
        <p:txBody>
          <a:bodyPr/>
          <a:lstStyle>
            <a:lvl2pPr marL="742950" indent="-627063">
              <a:defRPr/>
            </a:lvl2pPr>
            <a:lvl3pPr marL="1143000" indent="-800100">
              <a:defRPr sz="1200"/>
            </a:lvl3pPr>
            <a:lvl4pPr marL="1600200" indent="-1028700">
              <a:defRPr sz="1200"/>
            </a:lvl4pPr>
            <a:lvl5pPr marL="2057400" indent="-1258888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19200"/>
            <a:ext cx="8229600" cy="4572001"/>
          </a:xfrm>
        </p:spPr>
        <p:txBody>
          <a:bodyPr/>
          <a:lstStyle>
            <a:lvl1pPr>
              <a:buNone/>
              <a:defRPr sz="1800" b="1">
                <a:latin typeface="+mn-lt"/>
                <a:ea typeface="Verdana" pitchFamily="34" charset="0"/>
                <a:cs typeface="Arial" pitchFamily="34" charset="0"/>
              </a:defRPr>
            </a:lvl1pPr>
            <a:lvl2pPr marL="742950" indent="-573088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685800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911225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1143000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Paste chart here  (adjust width of this container as necessary)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1219200" cy="304800"/>
          </a:xfrm>
        </p:spPr>
        <p:txBody>
          <a:bodyPr/>
          <a:lstStyle/>
          <a:p>
            <a:fld id="{2F5814D8-D17E-403D-BB23-DF0CDA7DEB2B}" type="datetime4">
              <a:rPr lang="en-US" smtClean="0"/>
              <a:pPr/>
              <a:t>May 9, 2014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7620000" y="6324600"/>
            <a:ext cx="1066800" cy="304800"/>
          </a:xfrm>
        </p:spPr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1752600" y="6324600"/>
            <a:ext cx="5715000" cy="3048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dirty="0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chart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Source Note, etc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47800"/>
            <a:ext cx="8229600" cy="4343401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>
                <a:latin typeface="+mn-lt"/>
                <a:ea typeface="Verdana" pitchFamily="34" charset="0"/>
                <a:cs typeface="Arial" pitchFamily="34" charset="0"/>
              </a:defRPr>
            </a:lvl1pPr>
            <a:lvl2pPr marL="742950" indent="-573088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685800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911225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1143000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Paste chart here (adjust width of this container as necessary)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1219200" cy="304800"/>
          </a:xfrm>
        </p:spPr>
        <p:txBody>
          <a:bodyPr/>
          <a:lstStyle/>
          <a:p>
            <a:fld id="{2F5814D8-D17E-403D-BB23-DF0CDA7DEB2B}" type="datetime4">
              <a:rPr lang="en-US" smtClean="0"/>
              <a:pPr/>
              <a:t>May 9, 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7620000" y="6324600"/>
            <a:ext cx="1066800" cy="304800"/>
          </a:xfrm>
        </p:spPr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1752600" y="6324600"/>
            <a:ext cx="5715000" cy="304800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www.pewresearch.org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chart title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0"/>
            <a:ext cx="8229600" cy="533400"/>
          </a:xfrm>
        </p:spPr>
        <p:txBody>
          <a:bodyPr anchor="b"/>
          <a:lstStyle>
            <a:lvl1pPr algn="ctr">
              <a:defRPr b="0" i="1"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Source Note, etc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438401"/>
            <a:ext cx="7772400" cy="990599"/>
          </a:xfrm>
        </p:spPr>
        <p:txBody>
          <a:bodyPr anchor="t">
            <a:normAutofit/>
          </a:bodyPr>
          <a:lstStyle>
            <a:lvl1pPr algn="ctr">
              <a:defRPr sz="24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SECTION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081213"/>
            <a:ext cx="7772400" cy="357187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subsection kicker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219200" cy="365125"/>
          </a:xfrm>
        </p:spPr>
        <p:txBody>
          <a:bodyPr/>
          <a:lstStyle/>
          <a:p>
            <a:fld id="{72DEDA58-0F44-4E6F-A662-CD004C5E500D}" type="datetime4">
              <a:rPr lang="en-US" smtClean="0"/>
              <a:pPr/>
              <a:t>May 9,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www.pewproject.org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3429000"/>
            <a:ext cx="88392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1981200"/>
            <a:ext cx="88392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 rot="5400000">
            <a:off x="4305300" y="2019300"/>
            <a:ext cx="533400" cy="883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2192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latin typeface="+mj-lt"/>
                <a:ea typeface="Verdana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chart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828800"/>
            <a:ext cx="4040188" cy="3962401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baseline="0">
                <a:latin typeface="+mj-lt"/>
                <a:ea typeface="Verdana" pitchFamily="34" charset="0"/>
                <a:cs typeface="Verdana" pitchFamily="34" charset="0"/>
              </a:defRPr>
            </a:lvl1pPr>
            <a:lvl2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Paste chart here OR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9200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latin typeface="+mj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chart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1828801"/>
            <a:ext cx="4041775" cy="39624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>
                <a:latin typeface="+mj-lt"/>
                <a:ea typeface="Verdana" pitchFamily="34" charset="0"/>
                <a:cs typeface="Verdana" pitchFamily="34" charset="0"/>
              </a:defRPr>
            </a:lvl1pPr>
            <a:lvl2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Paste chart here OR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219200" cy="365125"/>
          </a:xfrm>
        </p:spPr>
        <p:txBody>
          <a:bodyPr/>
          <a:lstStyle/>
          <a:p>
            <a:fld id="{9B855AF8-0094-43D5-8F89-5AB58B08CE88}" type="datetime4">
              <a:rPr lang="en-US" smtClean="0"/>
              <a:pPr/>
              <a:t>May 9,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www.pewresearch.org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Source Note, etc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219200" cy="365125"/>
          </a:xfrm>
        </p:spPr>
        <p:txBody>
          <a:bodyPr/>
          <a:lstStyle/>
          <a:p>
            <a:fld id="{8B82A246-B949-4BE4-BEA5-462CF74F3E30}" type="datetime4">
              <a:rPr lang="en-US" smtClean="0"/>
              <a:pPr/>
              <a:t>May 9,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www.pewresearch.org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0600"/>
            <a:ext cx="8229600" cy="457200"/>
          </a:xfrm>
        </p:spPr>
        <p:txBody>
          <a:bodyPr anchor="b"/>
          <a:lstStyle>
            <a:lvl1pPr algn="ctr">
              <a:defRPr b="0" i="1"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2954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baseline="0">
                <a:latin typeface="+mj-lt"/>
                <a:ea typeface="Verdana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chart title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905001"/>
            <a:ext cx="4040188" cy="38862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>
                <a:latin typeface="+mj-lt"/>
                <a:ea typeface="Verdana" pitchFamily="34" charset="0"/>
                <a:cs typeface="Verdana" pitchFamily="34" charset="0"/>
              </a:defRPr>
            </a:lvl1pPr>
            <a:lvl2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Paste chart here OR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95400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latin typeface="+mj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chart title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1905001"/>
            <a:ext cx="4041775" cy="38862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>
                <a:latin typeface="+mj-lt"/>
                <a:ea typeface="Verdana" pitchFamily="34" charset="0"/>
                <a:cs typeface="Verdana" pitchFamily="34" charset="0"/>
              </a:defRPr>
            </a:lvl1pPr>
            <a:lvl2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Paste chart here OR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Source Note, etc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D86A1-AE8F-46E8-BA76-B9B2DF704D0B}" type="datetime4">
              <a:rPr lang="en-US" smtClean="0"/>
              <a:pPr/>
              <a:t>May 9,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www.pewresearch.org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Source Note, etc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483D-303C-48F5-80BA-8D1BDECCD943}" type="datetime4">
              <a:rPr lang="en-US" smtClean="0"/>
              <a:pPr/>
              <a:t>May 9,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www.pewresearch.org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Source Note, etc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64275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43470-16DF-460A-BC96-502A97480E6E}" type="datetime4">
              <a:rPr lang="en-US" smtClean="0"/>
              <a:pPr/>
              <a:t>May 9,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248400"/>
            <a:ext cx="5715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dirty="0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24840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37319-2E82-4D56-ADBC-557F98406E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4495800" y="-4343400"/>
            <a:ext cx="152400" cy="883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4572000" y="2286000"/>
            <a:ext cx="152400" cy="899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52400" y="6248400"/>
            <a:ext cx="88392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8" r:id="rId3"/>
    <p:sldLayoutId id="2147483650" r:id="rId4"/>
    <p:sldLayoutId id="2147483651" r:id="rId5"/>
    <p:sldLayoutId id="2147483653" r:id="rId6"/>
    <p:sldLayoutId id="2147483652" r:id="rId7"/>
    <p:sldLayoutId id="2147483654" r:id="rId8"/>
    <p:sldLayoutId id="2147483655" r:id="rId9"/>
    <p:sldLayoutId id="2147483660" r:id="rId10"/>
    <p:sldLayoutId id="2147483662" r:id="rId11"/>
    <p:sldLayoutId id="2147483663" r:id="rId12"/>
    <p:sldLayoutId id="2147483664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400" b="0" kern="1200">
          <a:solidFill>
            <a:schemeClr val="tx1"/>
          </a:solidFill>
          <a:latin typeface="+mj-lt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lrainie@pewinternet.org" TargetMode="Externa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hyperlink" Target="http://m.guardian.co.uk/commentisfree/2013/feb/01/fired-applebees-waitress-needs-tips" TargetMode="External"/><Relationship Id="rId12" Type="http://schemas.openxmlformats.org/officeDocument/2006/relationships/hyperlink" Target="http://www.wptv.com/dpp/news/local_news/water_cooler/chelsea-welch-applebees-waitress-fired-alois-bell-pastor-complains-about-reddit-receipt-photo" TargetMode="External"/><Relationship Id="rId13" Type="http://schemas.openxmlformats.org/officeDocument/2006/relationships/hyperlink" Target="http://www.change.org/petitions/applebee-s-and-truth-in-the-word-deliverance-ministries-give-chelsea-welch-her-job-back-and-fire-pastor-alois-bell" TargetMode="External"/><Relationship Id="rId14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hyperlink" Target="http://guardiancomment.tumblr.com/post/42024491123/chelsea-welch-the-us-waitress-who-was-fired-after" TargetMode="External"/><Relationship Id="rId5" Type="http://schemas.openxmlformats.org/officeDocument/2006/relationships/hyperlink" Target="http://www.guardian.co.uk/p/3dfqt/tw" TargetMode="External"/><Relationship Id="rId6" Type="http://schemas.openxmlformats.org/officeDocument/2006/relationships/hyperlink" Target="http://www.guardian.co.uk/commentisfree/2013/feb/01/fired-applebees-waitress-needs-tips" TargetMode="External"/><Relationship Id="rId7" Type="http://schemas.openxmlformats.org/officeDocument/2006/relationships/hyperlink" Target="http://www.tumblr.com/ZyqxEwd8sjXp" TargetMode="External"/><Relationship Id="rId8" Type="http://schemas.openxmlformats.org/officeDocument/2006/relationships/hyperlink" Target="http://www.guardian.co.uk/p/3dfqt" TargetMode="External"/><Relationship Id="rId9" Type="http://schemas.openxmlformats.org/officeDocument/2006/relationships/hyperlink" Target="http://www.dailydot.com/news/applebees-pastor-tip-waitress-facebook" TargetMode="External"/><Relationship Id="rId10" Type="http://schemas.openxmlformats.org/officeDocument/2006/relationships/hyperlink" Target="http://neil-gaiman.tumblr.com/post/42074466808/guardiancomment-chelsea-welch-the-us-waitres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wresearch.org/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chart" Target="../charts/char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chart" Target="../charts/char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438400"/>
            <a:ext cx="8305800" cy="1752600"/>
          </a:xfrm>
        </p:spPr>
        <p:txBody>
          <a:bodyPr/>
          <a:lstStyle/>
          <a:p>
            <a:pPr algn="ctr"/>
            <a:r>
              <a:rPr lang="en-US" sz="4800" b="1" dirty="0" smtClean="0">
                <a:latin typeface="Calibri" panose="020F0502020204030204" pitchFamily="34" charset="0"/>
              </a:rPr>
              <a:t>Networked</a:t>
            </a:r>
            <a:r>
              <a:rPr lang="en-US" b="1" dirty="0" smtClean="0">
                <a:latin typeface="Calibri" panose="020F0502020204030204" pitchFamily="34" charset="0"/>
              </a:rPr>
              <a:t/>
            </a:r>
            <a:br>
              <a:rPr lang="en-US" b="1" dirty="0" smtClean="0">
                <a:latin typeface="Calibri" panose="020F0502020204030204" pitchFamily="34" charset="0"/>
              </a:rPr>
            </a:br>
            <a:r>
              <a:rPr lang="en-US" sz="3200" b="1" dirty="0" smtClean="0">
                <a:latin typeface="Calibri" panose="020F0502020204030204" pitchFamily="34" charset="0"/>
              </a:rPr>
              <a:t>The </a:t>
            </a:r>
            <a:r>
              <a:rPr lang="en-US" sz="3200" b="1" dirty="0">
                <a:latin typeface="Calibri" panose="020F0502020204030204" pitchFamily="34" charset="0"/>
              </a:rPr>
              <a:t>New Social Operating </a:t>
            </a:r>
            <a:r>
              <a:rPr lang="en-US" sz="3200" b="1" dirty="0" smtClean="0">
                <a:latin typeface="Calibri" panose="020F0502020204030204" pitchFamily="34" charset="0"/>
              </a:rPr>
              <a:t>System in Civic Life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876800"/>
            <a:ext cx="6629400" cy="1752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May 8, </a:t>
            </a:r>
            <a:r>
              <a:rPr lang="en-US" dirty="0"/>
              <a:t>2014</a:t>
            </a:r>
          </a:p>
          <a:p>
            <a:pPr>
              <a:defRPr/>
            </a:pPr>
            <a:r>
              <a:rPr lang="en-US" dirty="0"/>
              <a:t>Lee Rainie - @</a:t>
            </a:r>
            <a:r>
              <a:rPr lang="en-US" dirty="0" err="1"/>
              <a:t>lrainie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lrainie@pewinternet.org</a:t>
            </a:r>
            <a:endParaRPr lang="en-US" dirty="0"/>
          </a:p>
          <a:p>
            <a:pPr>
              <a:defRPr/>
            </a:pPr>
            <a:r>
              <a:rPr lang="en-US" dirty="0"/>
              <a:t>Director, </a:t>
            </a:r>
            <a:r>
              <a:rPr lang="en-US" dirty="0" smtClean="0"/>
              <a:t>Internet Project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3400" y="6324600"/>
            <a:ext cx="7620000" cy="228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http://nodexlgraphgallery.org/Pages/Graph.aspx?graphID=2701</a:t>
            </a:r>
          </a:p>
        </p:txBody>
      </p:sp>
      <p:pic>
        <p:nvPicPr>
          <p:cNvPr id="1026" name="Picture 2" descr="Chelsea Welch Twitter NodeXL SNA Map and Report for Saturday, 02 February 2013 at 22:37 UT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7106"/>
            <a:ext cx="8319533" cy="602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9667" y="990600"/>
            <a:ext cx="8090933" cy="449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Top URLs in Tweet in Entire Graph:</a:t>
            </a:r>
            <a:br>
              <a:rPr lang="en-US" sz="1600" dirty="0"/>
            </a:br>
            <a:r>
              <a:rPr lang="en-US" sz="1600" dirty="0">
                <a:hlinkClick r:id="rId4"/>
              </a:rPr>
              <a:t>http://</a:t>
            </a:r>
            <a:r>
              <a:rPr lang="en-US" sz="1600" b="1" u="sng" dirty="0">
                <a:solidFill>
                  <a:srgbClr val="FF0000"/>
                </a:solidFill>
                <a:hlinkClick r:id="rId4"/>
              </a:rPr>
              <a:t>guardiancomment.</a:t>
            </a:r>
            <a:r>
              <a:rPr lang="en-US" sz="1600" dirty="0">
                <a:solidFill>
                  <a:srgbClr val="FF0000"/>
                </a:solidFill>
                <a:hlinkClick r:id="rId4"/>
              </a:rPr>
              <a:t>t</a:t>
            </a:r>
            <a:r>
              <a:rPr lang="en-US" sz="1600" dirty="0">
                <a:hlinkClick r:id="rId4"/>
              </a:rPr>
              <a:t>umblr.com/post/42024491123/chelsea-welch-the-us-waitress-who-was-fired-after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hlinkClick r:id="rId5"/>
              </a:rPr>
              <a:t>http://www.guardian.co.uk/p/3dfqt/tw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hlinkClick r:id="rId6"/>
              </a:rPr>
              <a:t>http://www.guardian.co.uk/commentisfree/2013/feb/01/fired-applebees-waitress-needs-tips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hlinkClick r:id="rId7"/>
              </a:rPr>
              <a:t>http://</a:t>
            </a:r>
            <a:r>
              <a:rPr lang="en-US" sz="1600" b="1" dirty="0">
                <a:solidFill>
                  <a:schemeClr val="accent6"/>
                </a:solidFill>
                <a:hlinkClick r:id="rId7"/>
              </a:rPr>
              <a:t>www.tumblr.com</a:t>
            </a:r>
            <a:r>
              <a:rPr lang="en-US" sz="1600" dirty="0">
                <a:solidFill>
                  <a:schemeClr val="accent6"/>
                </a:solidFill>
                <a:hlinkClick r:id="rId7"/>
              </a:rPr>
              <a:t>/</a:t>
            </a:r>
            <a:r>
              <a:rPr lang="en-US" sz="1600" dirty="0">
                <a:hlinkClick r:id="rId7"/>
              </a:rPr>
              <a:t>ZyqxEwd8sjXp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hlinkClick r:id="rId8"/>
              </a:rPr>
              <a:t>http://www.guardian.co.uk/p/3dfqt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hlinkClick r:id="rId9"/>
              </a:rPr>
              <a:t>http://www.dailydot.com/news/applebees-pastor-tip-waitress-facebook</a:t>
            </a:r>
            <a:r>
              <a:rPr lang="en-US" sz="1600" dirty="0"/>
              <a:t>/</a:t>
            </a:r>
            <a:br>
              <a:rPr lang="en-US" sz="1600" dirty="0"/>
            </a:br>
            <a:r>
              <a:rPr lang="en-US" sz="1600" dirty="0">
                <a:hlinkClick r:id="rId10"/>
              </a:rPr>
              <a:t>http://</a:t>
            </a:r>
            <a:r>
              <a:rPr lang="en-US" sz="1600" b="1" dirty="0">
                <a:hlinkClick r:id="rId10"/>
              </a:rPr>
              <a:t>n</a:t>
            </a:r>
            <a:r>
              <a:rPr lang="en-US" sz="1600" b="1" u="sng" dirty="0">
                <a:hlinkClick r:id="rId10"/>
              </a:rPr>
              <a:t>eil-gaiman.tumblr.com</a:t>
            </a:r>
            <a:r>
              <a:rPr lang="en-US" sz="1600" dirty="0">
                <a:hlinkClick r:id="rId10"/>
              </a:rPr>
              <a:t>/post/42074466808/guardiancomment-chelsea-welch-the-us-waitress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hlinkClick r:id="rId11"/>
              </a:rPr>
              <a:t>http://m.guardian.co.uk/commentisfree/2013/feb/01/fired-applebees-waitress-needs-tips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hlinkClick r:id="rId12"/>
              </a:rPr>
              <a:t>http://www.wptv.com/dpp/news/local_news/water_cooler/chelsea-welch-applebees-waitress-fired-alois-bell-pastor-complains-about-reddit-receipt-photo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hlinkClick r:id="rId13"/>
              </a:rPr>
              <a:t>http://</a:t>
            </a:r>
            <a:r>
              <a:rPr lang="en-US" sz="1600" b="1" dirty="0">
                <a:hlinkClick r:id="rId13"/>
              </a:rPr>
              <a:t>www.change.org/</a:t>
            </a:r>
            <a:r>
              <a:rPr lang="en-US" sz="1600" dirty="0">
                <a:hlinkClick r:id="rId13"/>
              </a:rPr>
              <a:t>petitions/applebee-s-and-truth-in-the-word-deliverance-ministries-give-chelsea-welch-her-job-back-and-fire-pastor-alois-bell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14800" y="5181600"/>
            <a:ext cx="1371600" cy="685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0" t="54301" r="70846" b="33496"/>
          <a:stretch/>
        </p:blipFill>
        <p:spPr bwMode="auto">
          <a:xfrm>
            <a:off x="5562600" y="5029200"/>
            <a:ext cx="3445748" cy="180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828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/>
          <a:srcRect t="10758" r="36667"/>
          <a:stretch>
            <a:fillRect/>
          </a:stretch>
        </p:blipFill>
        <p:spPr bwMode="auto">
          <a:xfrm>
            <a:off x="685800" y="304800"/>
            <a:ext cx="7772400" cy="622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0669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3" t="10684" r="26766"/>
          <a:stretch/>
        </p:blipFill>
        <p:spPr bwMode="auto">
          <a:xfrm>
            <a:off x="137615" y="76200"/>
            <a:ext cx="8853985" cy="682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807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News in the networked age</a:t>
            </a:r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/>
          <a:lstStyle/>
          <a:p>
            <a:pPr algn="ctr"/>
            <a:r>
              <a:rPr lang="en-US" sz="2800" u="sng" dirty="0" smtClean="0"/>
              <a:t>Impact on civic debate</a:t>
            </a:r>
            <a:endParaRPr lang="en-US" sz="2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1828800"/>
            <a:ext cx="3810000" cy="4648200"/>
          </a:xfrm>
        </p:spPr>
        <p:txBody>
          <a:bodyPr>
            <a:noAutofit/>
          </a:bodyPr>
          <a:lstStyle/>
          <a:p>
            <a:r>
              <a:rPr lang="en-US" sz="2600" dirty="0"/>
              <a:t>Spiritual precepts and atheism</a:t>
            </a:r>
          </a:p>
          <a:p>
            <a:r>
              <a:rPr lang="en-US" sz="2600" dirty="0" smtClean="0"/>
              <a:t>Vigilantism</a:t>
            </a:r>
          </a:p>
          <a:p>
            <a:r>
              <a:rPr lang="en-US" sz="2600" dirty="0" smtClean="0"/>
              <a:t>Privacy rights, publicity rights, and collapsed contexts</a:t>
            </a:r>
            <a:endParaRPr lang="en-US" sz="2600" dirty="0"/>
          </a:p>
          <a:p>
            <a:r>
              <a:rPr lang="en-US" sz="2600" dirty="0"/>
              <a:t>Minimum wage </a:t>
            </a:r>
            <a:r>
              <a:rPr lang="en-US" sz="2600" dirty="0" smtClean="0"/>
              <a:t>policies &amp; employment practices</a:t>
            </a:r>
            <a:endParaRPr lang="en-US" sz="2600" dirty="0"/>
          </a:p>
          <a:p>
            <a:r>
              <a:rPr lang="en-US" sz="2600" dirty="0"/>
              <a:t>Corporate social media </a:t>
            </a:r>
            <a:r>
              <a:rPr lang="en-US" sz="2600" dirty="0" smtClean="0"/>
              <a:t>policies</a:t>
            </a:r>
            <a:endParaRPr lang="en-US" sz="26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572000" y="990600"/>
            <a:ext cx="4419600" cy="639762"/>
          </a:xfrm>
        </p:spPr>
        <p:txBody>
          <a:bodyPr>
            <a:normAutofit/>
          </a:bodyPr>
          <a:lstStyle/>
          <a:p>
            <a:pPr algn="ctr"/>
            <a:r>
              <a:rPr lang="en-US" sz="2800" u="sng" dirty="0" smtClean="0"/>
              <a:t>Impact on news ecosystem</a:t>
            </a:r>
            <a:endParaRPr lang="en-US" sz="2800" u="sng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953000" y="1828800"/>
            <a:ext cx="41148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2600" u="sng" dirty="0" smtClean="0"/>
              <a:t>New</a:t>
            </a:r>
            <a:r>
              <a:rPr lang="en-US" sz="2600" dirty="0" smtClean="0"/>
              <a:t> news venues</a:t>
            </a:r>
          </a:p>
          <a:p>
            <a:r>
              <a:rPr lang="en-US" sz="2600" u="sng" dirty="0" smtClean="0"/>
              <a:t>New</a:t>
            </a:r>
            <a:r>
              <a:rPr lang="en-US" sz="2600" dirty="0" smtClean="0"/>
              <a:t> news initiators</a:t>
            </a:r>
          </a:p>
          <a:p>
            <a:r>
              <a:rPr lang="en-US" sz="2600" u="sng" dirty="0" smtClean="0"/>
              <a:t>New</a:t>
            </a:r>
            <a:r>
              <a:rPr lang="en-US" sz="2600" dirty="0" smtClean="0"/>
              <a:t> gatekeepers,  influencers, content drivers well beyond the locale of the news</a:t>
            </a:r>
          </a:p>
          <a:p>
            <a:r>
              <a:rPr lang="en-US" sz="2600" u="sng" dirty="0" smtClean="0"/>
              <a:t>New</a:t>
            </a:r>
            <a:r>
              <a:rPr lang="en-US" sz="2600" dirty="0" smtClean="0"/>
              <a:t> pathways to consumers</a:t>
            </a:r>
          </a:p>
          <a:p>
            <a:r>
              <a:rPr lang="en-US" sz="2600" u="sng" dirty="0" smtClean="0"/>
              <a:t>New</a:t>
            </a:r>
            <a:r>
              <a:rPr lang="en-US" sz="2600" dirty="0" smtClean="0"/>
              <a:t> role for “people formerly known as the audience” (Jeff Rosen)</a:t>
            </a:r>
          </a:p>
          <a:p>
            <a:r>
              <a:rPr lang="en-US" sz="2600" u="sng" dirty="0" smtClean="0"/>
              <a:t>New</a:t>
            </a:r>
            <a:r>
              <a:rPr lang="en-US" sz="2600" dirty="0" smtClean="0"/>
              <a:t> ways to keep the story moving</a:t>
            </a:r>
          </a:p>
          <a:p>
            <a:endParaRPr lang="en-US" sz="2600" dirty="0" smtClean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48942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3" grpId="0" build="p"/>
      <p:bldP spid="10" grpId="0" build="p"/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28495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Civic life is networked life with network information created and shared by networked organizations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10850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knowledgeadvisors.com/wp-content/uploads/2012/09/online-community-networ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28825"/>
            <a:ext cx="8610600" cy="5057775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74638"/>
            <a:ext cx="8382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tx1"/>
                </a:solidFill>
              </a:rPr>
              <a:t>New social and civic reality: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Networked Individualism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The move from tight groups to loose networks</a:t>
            </a:r>
          </a:p>
        </p:txBody>
      </p:sp>
      <p:pic>
        <p:nvPicPr>
          <p:cNvPr id="6" name="Picture 2" descr="http://knowledgeadvisors.com/wp-content/uploads/2012/09/online-community-networking.jpg"/>
          <p:cNvPicPr>
            <a:picLocks noChangeAspect="1" noChangeArrowheads="1"/>
          </p:cNvPicPr>
          <p:nvPr/>
        </p:nvPicPr>
        <p:blipFill rotWithShape="1">
          <a:blip r:embed="rId3" cstate="print"/>
          <a:srcRect l="40830" r="39579" b="72628"/>
          <a:stretch/>
        </p:blipFill>
        <p:spPr bwMode="auto">
          <a:xfrm>
            <a:off x="3723289" y="2120791"/>
            <a:ext cx="1686911" cy="1384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9891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www.kiraninfraispat.com/images/Human-network.JGP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52400"/>
            <a:ext cx="3962400" cy="2971800"/>
          </a:xfrm>
          <a:prstGeom prst="rect">
            <a:avLst/>
          </a:prstGeom>
          <a:noFill/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0" y="3200400"/>
            <a:ext cx="9144000" cy="3581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b="1" u="sng" dirty="0" smtClean="0"/>
              <a:t>Personal networks are…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3600" b="1" dirty="0" smtClean="0"/>
              <a:t>Increasingly important – awareness, trust Differently composed – segmented, layered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3600" b="1" dirty="0" smtClean="0"/>
              <a:t>More personal liberation &amp; more work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397897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3048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But it is not just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technological story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38200" y="1524000"/>
            <a:ext cx="746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000" dirty="0" smtClean="0"/>
              <a:t>Other drivers are changes in … </a:t>
            </a:r>
            <a:r>
              <a:rPr lang="en-US" sz="4000" dirty="0"/>
              <a:t>Transportation &amp; living patterns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000" dirty="0" smtClean="0"/>
              <a:t>Identity structures </a:t>
            </a:r>
            <a:r>
              <a:rPr lang="en-US" sz="4000" dirty="0"/>
              <a:t>(</a:t>
            </a:r>
            <a:r>
              <a:rPr lang="en-US" sz="4000" dirty="0" smtClean="0"/>
              <a:t>including </a:t>
            </a:r>
            <a:r>
              <a:rPr lang="en-US" sz="4000" dirty="0"/>
              <a:t>in politics, </a:t>
            </a:r>
            <a:r>
              <a:rPr lang="en-US" sz="4000" dirty="0" smtClean="0"/>
              <a:t>religion)</a:t>
            </a:r>
            <a:endParaRPr lang="en-US" sz="4000" dirty="0"/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000" dirty="0" smtClean="0"/>
              <a:t>Family life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000" dirty="0"/>
              <a:t>Business structures &amp; labor </a:t>
            </a:r>
            <a:r>
              <a:rPr lang="en-US" sz="4000" dirty="0" smtClean="0"/>
              <a:t>shifts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20012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14600"/>
            <a:ext cx="7772400" cy="1981199"/>
          </a:xfrm>
        </p:spPr>
        <p:txBody>
          <a:bodyPr>
            <a:noAutofit/>
          </a:bodyPr>
          <a:lstStyle/>
          <a:p>
            <a:r>
              <a:rPr lang="en-US" sz="4000" dirty="0" smtClean="0"/>
              <a:t>Technology pushes the Move to networked individualism </a:t>
            </a:r>
            <a:br>
              <a:rPr lang="en-US" sz="4000" dirty="0" smtClean="0"/>
            </a:br>
            <a:r>
              <a:rPr lang="en-US" sz="4000" dirty="0" smtClean="0"/>
              <a:t>into overdrive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44701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First: Internet – 1995-2014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8839200" cy="5181599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752600" y="6248400"/>
            <a:ext cx="57150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http://bit.ly/1dE8jFV</a:t>
            </a:r>
          </a:p>
        </p:txBody>
      </p:sp>
    </p:spTree>
    <p:extLst>
      <p:ext uri="{BB962C8B-B14F-4D97-AF65-F5344CB8AC3E}">
        <p14:creationId xmlns:p14="http://schemas.microsoft.com/office/powerpoint/2010/main" val="985552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 descr="data:image/jpeg;base64,/9j/4AAQSkZJRgABAQAAAQABAAD/2wCEAAkGBxISEhUTEhQVFhMXGRoXFBgWGBoaGhwaGR8ZHhoWFxgaIiggGCYlHR4dIzEhJSorLi8xIB8zODMsNygvLisBCgoKDg0OFBAPGDckHxwsNDQuNzc3NDc3KzA3LC80Nzc3LCssMTcwODcsLis3KzArLDc3MTU0MisrNy0sKzI1Lv/AABEIAFAA8AMBIgACEQEDEQH/xAAcAAEAAgMBAQEAAAAAAAAAAAAABQYDBAcBAgj/xABEEAABAwICBQcIBgkFAQAAAAABAAIDBBESIQUGMUFRBxMiYXGBkRQyM1Nyk6HTI3OCsbPBFjQ1QmJjstHwFYOEosMI/8QAGQEBAQEBAQEAAAAAAAAAAAAAAAEDBAIF/8QAHhEBAQACAQUBAAAAAAAAAAAAAAECEQMEEiExQVH/2gAMAwEAAhEDEQA/AO4oiICIiAiIgIiICIiAiIgIiICIiAiIgIiICIiAiIgIiICIiAiIgIiICIiDwuAXmMcQqNyknpw+y/72qJ0VqxPURiVjmBpuBcm+RI4dSDqAcOKFw4qqaq6uTU0pfI5pBbbIk53HEKq61VhlqpCL2b0Rbg3L77oOrAoqzqBWY6YsJzjcR3HMfmO5RGvOnn84aeNxa1o+kIyJJ/dvwAQXjyhl7Ym34XF/BZCVy52qlQIOfs3Zjw/vW238M7LZ0VVzVUD6S+J+Toy47gRiaT9yDo+McQvOdbxHiuTaR0VNTPY2W13Zizr7CFzam0DUV9fPBTYTIHSSdN5aMLXgHOx3uCD9SNcDsN18mRvEeKpfJloKfRtFKyrwBwe6TovxDDhG8gcCvz5puvfUzTVBxWlkc6+Y84kgdWVkH66Xy6QDaR4qu8nWl/K9HU0pN34MEntxksce8i/euM8uDj/qrsz6GLf1vQfokG+xeB42XF+1cr5BdYOcgko3npRHHHfbzbznbsd/UOKqeqDj+kjsz+sVP/og7/zjeI8V9E22r8t1rz/rDsz+v8f56vvLprXdzdHwuORD6jDtJ2siy7nEeyg7M14Owgr6VC5MdVm6NpOeqMqiUB0uLawbWxDs39fYrVovTTJ3OaOiRsB3jiP7LPLmwxymFvm+nuceVxuUniJNFgrKtkTS55sPv6hxVXiqJ6uYFhLGsNwdzR18SVjz9VjxXHGTeV+RpxcFzlyt1J9W9ECLqYCIiAiIgIiIKHylefD7L/vasOr+trKeBsRjc4guNwRbMk/ms3KV58Psv+9q3dUdCU8tKx8kTXOJdcm+5xA+CCTh1gbJSSVIaW4Q4AE3zGzZxJCqOq2jTNFVOOZ5vC32j0h8QFL67c3T07YImhoe65A4DafGyr2in10bPoBIGOOLosBB2C9yDwQb/J7WYZ3RnZI3Ltbn911C6UdiqpCd8hv42XlHK+CoY9wLXMeC4EWNt4tuuCVm1hh5uqk4YsbesOzBVR1d0YLcO61u5Qeh9VIaeQSMdIXAEZkWzFsxZbs2mIhTmfEMOHEM99sm243yVb1S0/VVE4Y9zSwNJd0QD1ZjrsorDyh+ng7D/UFROSL9uVP1U/4sSvfKH6eDsP8AUFROSL9uVP1U/wCLEg6FywaWNPouYNNnzWhb2PPT/wCmL4LldBq7i1dnqQOmKgSD2IyI3W6hdx+ypjl/0vingpWnKNpleP4n5N+AOXWFXKdmnm03krI6kUpa5vNiFmEtfcuFy3Fnc53vmgu//wA/aVvFUUpObHCVo6n5H4j4qucrbA7TsTSLgilBHEGQgjwUTyTaSNNpWEOuBJigkB/i2X7Htb8VL8rH7eh/4n4hQaUBOhdO2NxEJLdsE2w9gy72HgtnU831kJGw1FSR4SK08vugccMVY0Zxnm5fYeeiT2Oy+0qFySuJ0vTkm5JkJJ9h6CH1gnMekqiRtsTKuR4vsuyUuF+8Lb1Q0swaUhqasYw+bFIXXydJez+5xB4LX0xAJNKSxuvhfWuY62Rs+bCbHdkVcOXDViOmkgmhYGRPYIS0bAYx0Rb2MvsoOq6dpJ5ZQCbQ7QdwG+/ErU0novmTjhJuy2LiP4h1dS0NRNYTW0MLnOvJG0RS33ubliPtCx8Vaag/S94/JfN5eh48rnbbu33+OvDqs8e2T1Pn6g42zVsgLzZgyJ3DqHElT2imhrg1os0A2H5niV804AkDWgBrSQANm9fWjPP7itOm6acV7srvK+6883N3+JNYz1EsiIu5zCIiDSdPNc2jjtu+kd8teeUT+rj9675azlFBg8on9XH713y08on9XH713y1nRNiq616Gqqt0ZY2BuAOBxSv322Wj6lI6u01RTwNicyIkFxuJXWzJO+PrUyibFP1n0FWVUoe0QBoaGgGV995Jyi/yysVDz0cbIxHH0WhvpXbh9Wtt8rWkAkAuNm33nbYL4fUsFruGZIHaNqbFR1k1bqqiYysbA0FoBDpX3uLi+UXCy2dJavzTwxh7YhPG0NxiV1jbcfo72VlfUsAJLgAG4jfc3ivZKhgvcjIgHtIuB4Zpsc8/Qyu2Wp7fWvt+GrXq9oqSlYQI43Pd57uddn1D6PIKaikDhdpuCvnyhnR6Q6eTevfkmxWtZ9DVVVJG9rYWhgscUr+IOVo1XdSdRa2i0hLWSGmcx7JGhrZZMQxvY4E3itkGrpTXgi4OX9tqxNrIzezh0fO25dvimxyfT3JrpCq0i+rkdS826VjsHOyX5tmEBvorXwtXVxPMMhFH713y1kkna29yBhALuoG9ifBexShwuDf/ADrTY43pjkr0g+tkqYH0rGmXno2ukkuDcOsbRcVK64agV1ZpGOsaaZrWCHE10klyYnYja0Vs100VDMxiF2kNd1E2sD23C955vEbcP2uCbEfpulkqqeWnkijLJGFh+ldvGR9HlY5rmepHJlX0VbFUvdSvbHiuGyyXOJrm5XitvXWTVx4XOxjC0lrjfYRkQe9JKtjTYuAOXx2dibHHqjkr0g6uNVjpcBqefw85Je3OY8PorXtkuga+aCm0jRvp8ETX3a+JxldZr2nI5R7xcHqJVjNSzFhv0uGe/YvG1TC7DiF72t1jcmxzPUDUXSOj5JC91K+KRou1sslw8HouF4rbLg93BX2WKoL8WCK1wfSu3W/lrfjqmOOEOBOfwyNuNisylmxFsiqA/Fgitcn0rt/+2lJHUMdcsi2etd8tSiKahtg8on9XH713y08on9XH713y1nRetjB5RP6uP3rvlp5RP6uP3rvlrOibAohRAREUBERBq1tLzmEHYL57wbdFw6wc1qimktGXAlzS8uwEDzr2IuR4KURUR9dRmR0eXR2SA7cOTgMtvSA+KxxUTxEA4EvxYiWus4fugtOy+EAEHrUoiDXoGvDAHm7rnhe1za9sibbbLWFCSyNrssIOY3OyLSOwi6kUQa9BG5rAH2xXJNtmZJyWCalcWTN3vddue6zB3bCt9EEbUUTrSgEnE1gbc53BdcXOzat2nvbMOHtEE+IJWVEEbLQux422zkaXDiwFpv2gj4leinfith6PO85iuLWtsttvfJSKIISTRbziGWFxke4X2uxvMfwcCetoWerpHuc6wd0mtAs4Bt2384bSO5SiINJkThK51nEOw7CMOQsbgm6xsonBwcSSOdc8tuLWN8Lh1g2yUiiCNpad7XiwLWdLGC4Obns5sec3PO2Q2qSREBER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6" name="Picture 2" descr="C:\Users\lrainie\AppData\Local\Microsoft\Windows\Temporary Internet Files\Content.Outlook\4YD0DD0G\FactTank-logo_300x100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57200" y="1752600"/>
            <a:ext cx="10050356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1144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First: Broadband – 2000-2013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03933930"/>
              </p:ext>
            </p:extLst>
          </p:nvPr>
        </p:nvGraphicFramePr>
        <p:xfrm>
          <a:off x="0" y="10668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752600" y="6248400"/>
            <a:ext cx="57150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http://bit.ly/N8OznH</a:t>
            </a:r>
          </a:p>
        </p:txBody>
      </p:sp>
    </p:spTree>
    <p:extLst>
      <p:ext uri="{BB962C8B-B14F-4D97-AF65-F5344CB8AC3E}">
        <p14:creationId xmlns:p14="http://schemas.microsoft.com/office/powerpoint/2010/main" val="381626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152400"/>
            <a:ext cx="9677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Second: Mobile connectivity – Cell phones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752600" y="6248400"/>
            <a:ext cx="57150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http://bit.ly/1dE8jFV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20000" y="6248400"/>
            <a:ext cx="1066800" cy="365125"/>
          </a:xfrm>
          <a:prstGeom prst="rect">
            <a:avLst/>
          </a:prstGeom>
        </p:spPr>
        <p:txBody>
          <a:bodyPr/>
          <a:lstStyle/>
          <a:p>
            <a:fld id="{2780F114-A9B8-41E6-BA41-2E782D7CBA95}" type="slidenum">
              <a:rPr lang="en-US" smtClean="0"/>
              <a:t>21</a:t>
            </a:fld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8458200" cy="49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28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52400"/>
            <a:ext cx="9296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Second: Mobile connectivity - Smartphones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20000" y="6248400"/>
            <a:ext cx="1066800" cy="365125"/>
          </a:xfrm>
          <a:prstGeom prst="rect">
            <a:avLst/>
          </a:prstGeom>
        </p:spPr>
        <p:txBody>
          <a:bodyPr/>
          <a:lstStyle/>
          <a:p>
            <a:fld id="{2780F114-A9B8-41E6-BA41-2E782D7CBA95}" type="slidenum">
              <a:rPr lang="en-US" smtClean="0"/>
              <a:t>22</a:t>
            </a:fld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8305800" cy="480060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752600" y="6248400"/>
            <a:ext cx="57150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http://bit.ly/1dE8jFV</a:t>
            </a:r>
          </a:p>
        </p:txBody>
      </p:sp>
    </p:spTree>
    <p:extLst>
      <p:ext uri="{BB962C8B-B14F-4D97-AF65-F5344CB8AC3E}">
        <p14:creationId xmlns:p14="http://schemas.microsoft.com/office/powerpoint/2010/main" val="1679088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Second: Mobile connectivity – Tablets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752600" y="6248400"/>
            <a:ext cx="57150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http://www.pewinternet.org/2014/01/16/e-reading-rises-as-device-ownership-jumps/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20000" y="6248400"/>
            <a:ext cx="1066800" cy="365125"/>
          </a:xfrm>
          <a:prstGeom prst="rect">
            <a:avLst/>
          </a:prstGeom>
        </p:spPr>
        <p:txBody>
          <a:bodyPr/>
          <a:lstStyle/>
          <a:p>
            <a:fld id="{2780F114-A9B8-41E6-BA41-2E782D7CBA95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875892"/>
              </p:ext>
            </p:extLst>
          </p:nvPr>
        </p:nvGraphicFramePr>
        <p:xfrm>
          <a:off x="762000" y="1104900"/>
          <a:ext cx="63246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6705600" y="2895600"/>
            <a:ext cx="1981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Tablet owners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05600" y="3429000"/>
            <a:ext cx="2286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E-reader owners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05600" y="2438400"/>
            <a:ext cx="2209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Have either one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55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Autofit/>
          </a:bodyPr>
          <a:lstStyle/>
          <a:p>
            <a:r>
              <a:rPr lang="en-US" sz="2200" dirty="0" smtClean="0"/>
              <a:t>Third: Social networking/media - 61% of all adults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2209800"/>
            <a:ext cx="3810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% of internet users</a:t>
            </a:r>
            <a:endParaRPr lang="en-US" sz="2400" b="1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43581218"/>
              </p:ext>
            </p:extLst>
          </p:nvPr>
        </p:nvGraphicFramePr>
        <p:xfrm>
          <a:off x="-228600" y="1093076"/>
          <a:ext cx="9144000" cy="5764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864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979721"/>
              </p:ext>
            </p:extLst>
          </p:nvPr>
        </p:nvGraphicFramePr>
        <p:xfrm>
          <a:off x="0" y="1"/>
          <a:ext cx="9144000" cy="7037050"/>
        </p:xfrm>
        <a:graphic>
          <a:graphicData uri="http://schemas.openxmlformats.org/drawingml/2006/table">
            <a:tbl>
              <a:tblPr/>
              <a:tblGrid>
                <a:gridCol w="3334995"/>
                <a:gridCol w="1713508"/>
                <a:gridCol w="4095497"/>
              </a:tblGrid>
              <a:tr h="696654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400" dirty="0">
                          <a:solidFill>
                            <a:srgbClr val="17365D"/>
                          </a:solidFill>
                          <a:latin typeface="Franklin Gothic Medium"/>
                          <a:ea typeface="Calibri"/>
                          <a:cs typeface="Times New Roman"/>
                        </a:rPr>
                        <a:t>The Landscape of Social Media </a:t>
                      </a:r>
                      <a:r>
                        <a:rPr lang="en-US" sz="3400" dirty="0" smtClean="0">
                          <a:solidFill>
                            <a:srgbClr val="17365D"/>
                          </a:solidFill>
                          <a:latin typeface="Franklin Gothic Medium"/>
                          <a:ea typeface="Calibri"/>
                          <a:cs typeface="Times New Roman"/>
                        </a:rPr>
                        <a:t>Users</a:t>
                      </a:r>
                      <a:r>
                        <a:rPr lang="en-US" sz="3600" dirty="0" smtClean="0">
                          <a:solidFill>
                            <a:srgbClr val="17365D"/>
                          </a:solidFill>
                          <a:latin typeface="Franklin Gothic Medium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17365D"/>
                          </a:solidFill>
                          <a:latin typeface="Franklin Gothic Medium"/>
                          <a:ea typeface="Calibri"/>
                          <a:cs typeface="Times New Roman"/>
                        </a:rPr>
                        <a:t>(among adults)</a:t>
                      </a:r>
                      <a:endParaRPr lang="en-US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21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% of internet users who….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The service is especially appealing </a:t>
                      </a:r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to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</a:tr>
              <a:tr h="8545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Use Any Social Networking Site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72%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167640" algn="l"/>
                        </a:tabLs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Adults ages 18-29, women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4272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Use Facebook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71%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Women, adults ages 18-29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72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Use Google</a:t>
                      </a:r>
                      <a:r>
                        <a:rPr lang="en-US" sz="2400" baseline="0" dirty="0" smtClean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31%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Higher educated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711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LinkedIn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22%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Adults ages 30-64,</a:t>
                      </a:r>
                      <a:r>
                        <a:rPr lang="en-US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 higher income, higher educated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21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Use Pinterest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21%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Women, adults under 50, whites, those with some college education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21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Use Twitter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18%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Adults ages 18-29, African-Americans,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urban residents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21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Use Instagram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17%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Adults ages 18-29, African-Americans, Latinos, women, urban residents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72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Use Tumblr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6%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Adults ages 18-29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43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latin typeface="Calibri"/>
                          <a:ea typeface="Calibri"/>
                          <a:cs typeface="Times New Roman"/>
                        </a:rPr>
                        <a:t>reddit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6%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Men ages 18-29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035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991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>
                <a:ea typeface="ＭＳ Ｐゴシック" pitchFamily="34" charset="-128"/>
              </a:rPr>
              <a:t/>
            </a:r>
            <a:br>
              <a:rPr lang="en-US" sz="3600" dirty="0" smtClean="0">
                <a:ea typeface="ＭＳ Ｐゴシック" pitchFamily="34" charset="-128"/>
              </a:rPr>
            </a:br>
            <a:r>
              <a:rPr lang="en-US" sz="3600" b="1" dirty="0" smtClean="0">
                <a:ea typeface="ＭＳ Ｐゴシック" pitchFamily="34" charset="-128"/>
              </a:rPr>
              <a:t>The social media platforms arts orgs use</a:t>
            </a:r>
            <a:r>
              <a:rPr lang="en-US" sz="3600" dirty="0" smtClean="0">
                <a:ea typeface="ＭＳ Ｐゴシック" pitchFamily="34" charset="-128"/>
              </a:rPr>
              <a:t/>
            </a:r>
            <a:br>
              <a:rPr lang="en-US" sz="3600" dirty="0" smtClean="0">
                <a:ea typeface="ＭＳ Ｐゴシック" pitchFamily="34" charset="-128"/>
              </a:rPr>
            </a:br>
            <a:endParaRPr lang="en-US" sz="3600" dirty="0" smtClean="0">
              <a:ea typeface="ＭＳ Ｐゴシック" pitchFamily="34" charset="-128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4599400"/>
              </p:ext>
            </p:extLst>
          </p:nvPr>
        </p:nvGraphicFramePr>
        <p:xfrm>
          <a:off x="50800" y="939800"/>
          <a:ext cx="9042400" cy="591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012" name="TextBox 5"/>
          <p:cNvSpPr txBox="1">
            <a:spLocks noChangeArrowheads="1"/>
          </p:cNvSpPr>
          <p:nvPr/>
        </p:nvSpPr>
        <p:spPr bwMode="auto">
          <a:xfrm>
            <a:off x="4876800" y="5181600"/>
            <a:ext cx="3962400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Calibri" pitchFamily="34" charset="0"/>
              </a:rPr>
              <a:t>Source: </a:t>
            </a:r>
            <a:r>
              <a:rPr lang="en-US" sz="1400" dirty="0">
                <a:latin typeface="Calibri" pitchFamily="34" charset="0"/>
              </a:rPr>
              <a:t>Pew Research Center</a:t>
            </a:r>
            <a:r>
              <a:rPr lang="ja-JP" altLang="en-US" sz="1400">
                <a:latin typeface="Calibri" pitchFamily="34" charset="0"/>
              </a:rPr>
              <a:t>’</a:t>
            </a:r>
            <a:r>
              <a:rPr lang="en-US" altLang="ja-JP" sz="1400" dirty="0">
                <a:latin typeface="Calibri" pitchFamily="34" charset="0"/>
              </a:rPr>
              <a:t>s Internet &amp; American Life Project Arts Organizations Survey. Conducted between May 30-July 20, 2012. N for respondents who answered this question=1,202.</a:t>
            </a:r>
            <a:endParaRPr lang="en-US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982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/>
        </p:nvGraphicFramePr>
        <p:xfrm>
          <a:off x="152400" y="914400"/>
          <a:ext cx="89916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/>
              <a:t>Number of platforms</a:t>
            </a:r>
            <a:endParaRPr lang="en-US" b="1" dirty="0"/>
          </a:p>
        </p:txBody>
      </p:sp>
      <p:sp>
        <p:nvSpPr>
          <p:cNvPr id="44035" name="TextBox 5"/>
          <p:cNvSpPr txBox="1">
            <a:spLocks noChangeArrowheads="1"/>
          </p:cNvSpPr>
          <p:nvPr/>
        </p:nvSpPr>
        <p:spPr bwMode="auto">
          <a:xfrm>
            <a:off x="6324600" y="2438400"/>
            <a:ext cx="2667000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The majority of arts organizations that use social media maintain profiles on at least four different social media sites. </a:t>
            </a:r>
          </a:p>
        </p:txBody>
      </p:sp>
    </p:spTree>
    <p:extLst>
      <p:ext uri="{BB962C8B-B14F-4D97-AF65-F5344CB8AC3E}">
        <p14:creationId xmlns:p14="http://schemas.microsoft.com/office/powerpoint/2010/main" val="2886801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646238"/>
            <a:ext cx="8229600" cy="36115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Big Change 1: It has networked people and affected key behaviors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04252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2.bp.blogspot.com/-HCVk7qLCrxU/UxFS_Fjo3bI/AAAAAAAArvI/7D5FxbhGPn4/s1600/candy_crush_saga_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111" y="2301082"/>
            <a:ext cx="4439289" cy="349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1798637"/>
            <a:ext cx="3429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Streams:</a:t>
            </a:r>
            <a:r>
              <a:rPr kumimoji="0" lang="en-US" sz="32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Continuous partial attention to screens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u="sng" dirty="0" smtClean="0"/>
              <a:t>Stacks: </a:t>
            </a:r>
            <a:r>
              <a:rPr lang="en-US" sz="3200" dirty="0" smtClean="0"/>
              <a:t>Immersion in deep dives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Snacks: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Info-dosing in free moments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ttp://www.johnehrenfeld.com/resources/cellphon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371600"/>
            <a:ext cx="3733800" cy="3733800"/>
          </a:xfrm>
          <a:prstGeom prst="rect">
            <a:avLst/>
          </a:prstGeom>
          <a:noFill/>
        </p:spPr>
      </p:pic>
      <p:sp>
        <p:nvSpPr>
          <p:cNvPr id="2" name="AutoShape 2" descr="data:image/jpeg;base64,/9j/4AAQSkZJRgABAQAAAQABAAD/2wCEAAkGBxQTEhUUExQWFhUXGBwaGBgYGBwYHRgcGhoYGBwcHRwaHiggGBolHRoXITEhJSkrLi4uGB8zODMsNygtLisBCgoKDg0OGxAQGzUkICYvLCwvLy0sLCwsLCwsLCwsLCwsLCwsLCwsLCwsLCwsLCwsLCwsLCwsLCwsLCwsLCwsLP/AABEIAMcA/QMBEQACEQEDEQH/xAAbAAACAwEBAQAAAAAAAAAAAAAEBQIDBgEAB//EAD8QAAECAwYDBQYDBgcBAQAAAAECEQADIQQFEjFBUWFxkQYTIoGhMkKxwdHhUpLwBxQjYoLxFRZDcpOywjNT/8QAGwEAAwEAAwEAAAAAAAAAAAAABAUGAwACBwH/xAA7EQABAwIFAQUGBgEEAgMBAAABAAIDBBEFEiExQRMiUWFxgQYUkaGx8CMywdHh8UIVMzQ1UmJjcoIk/9oADAMBAAIRAxEAPwBsLxRLwImqKpikhR8QlJQFVAcB1EBnfyj7HRdi5Fyn5imczPG24vb+VbKvKUoqwpJwhyROXRIIclgQAxzyoaij9jSAf4rJzKltiWb+KlKvFk973SgnIKVMUEE1yWfCuo0bWojhpWi1m6r5IyY2YBckai4uFdI7UzTNZC8Use05CqO2JLuQNWJju6ltHfYr6+gLYC94yuQNq7dWoqV3XdhAJAKkuSxZ6MA8fG07bapAZnX0VI7YXgsEJ7s6OJeXqzwNPLSwm0jrFFU8NRL2mNuPkk67+tbkKWl9XRWPscEErczDcea2kqZ4jlc0D0/lR/x61fjR+QR39zj8Vn7/ACdw+/Vc/wAxWn8aPyRqzDM4u0Ero7E3N0Nvv1TWyds7WlASlUlgP/z++cdvdGt0IKHdUuecyu/zvbfxSv8AjP1j57uxdes5QV28tn4pP/GfrGrKAvF2tJXU1WXchBW7tXa5pBK5dBoinrGElGy9jcImGse0aWQ3+PWr8aPyCM/c4/Fbe/ydw+/VWSb2tiqpII4IECzGkhOV77H78EVE6rlGZjdPvxVth7TWuWtwpDgEEKR/aCYYYXDMw3CEqKiYdh4t6Jh/ne2/ik/kP1jf3eNCCV6gjt5bFZLknkj7x1bFE7Y/NaSCaP8AO23mF2Z2ztpBBVJYgj/5/eOxpo10bO8G6Uf49avxo/IIx9zj8UX7/J3BFWO2W+aCZYCgnMhA6cTwFYCqZKKncGyvsT4rRtVO4XAH36oY39avxo/IIMbSxOFwSuhrpRwE0kdtLaEgY5RYZlFfjGwp2W5Qbp3E3Uv8+Wz8Ur/jP1jf/T3aHKVsI6gi+U/BdT24tp96T/xn6xm6ka02cCFk98jDZwsgbf2mtSyCVSgdSEM/OMnUkZ71rFWSNFkEe0Np/Gj8kd24WXC7WuI+/BdjiZBsSPv1Uk3/AGn8aPyCMjRRjvXcV8h7vv1RVh7U2yWfDMQ2oKaHyj62lYDyspat7xqAjT29tg96T/xn6wS2gLhcNJCENVY2JC6O29tPvSfyH6xmadg01XfrOTO5r1VagozUIxoIBISGIOTOHGRgaopoyRmF/NbRyuIWWmyEzlvMWUkJAohS3ADP4QWgymrGFgHKsIatsUeWyPsSZcqTaJKZkw9+EDEJS8CAhRUpxmSoMAw3ju+ZrntPchp6kSTxyW0bfn4Ii2z5M6TLkDvEiWRhXMlF0gIwlCSgOtJUVLxKYh2bbpHIA8uKGppXR1Dpn21vz3lTuiwoTiRKKlrWwUopKEoQ4J9qpUcgI+zzgiwXevxDO233dZwKpHHGwupVoubLVWaRhkoYAByH1JYEk8Kj1jzypkdK4yO5J8/sK5hY2K0Y4A8v7J3SjtLIAEtY1JTzYA+nzhvgErg4sOxS3F2BzA7kfrdJGct1i1o4OtKGqVqJenGXI6x2RCkYiTjdgnDRmzxPvo0VLnmMhjR2bfeimZCXdonX75ULfZDKKSQ2IAjiDr8ekL61jZ4i8bt+yjKGVzXhjtiq1qhTRwdaUN45TWok6bC5X2SyJUjE5x4mw4aM2eJ83ozRTOeY3ZGizbfeinnknUnX75VN5WMyikkM4B5g5GF1fG2eIyN3aj8Pmcx+R2xQ5MTcjsrSVQRtzOAW0l2fDKlgABNQGzJDEk9R05x55M9z/wAR3N/s/orWMNYSwcAeX33pL2gkhK5a/wAQUObM3xMUHs/K7tMO26TY0xpaHc7JFeqiJZbcPyo8Pqy/SNkDghjFawybfrwl4m+LGkAcA7NtUk9YRU85hfdeiYlhzK2myHfg+KbyLSlQcHnFFFK2QXaV5hVUctM/JK2y7ZpJWsITmogDzYRnUztgidI7YC66RsL3BoX1K5bMmXKCU+ymg3JzKuZMeU1sz55DK86k/foE7LBGA0LF9s7AETe8SGC3xDZYZ+rg9YtPZqtMkRgdu3by/jZL6yLKcw5WeKnZLs5z6Rc4fT9WS52Gv8LpQU4mm12CvApo4ZqCozyyVlFJpf7+wqwd11XNThIVoaH9fLjCzEoM7OoNx9EqxanD4+oNx9FGcXPKvwaF2H04mm7Ww1UhVTGOM23KNkWJBQlTkrLunCwSNKvV+VIojK5ri21gNv6U+/a99ULeNkMpbENk+RzAINOBHWFOIxsliEzfI/fmmmHTODjG5UjXhAeG0wml7WwR1bMY49NymEmxIKEqBJUXxDCwSNGL+J+VIojK4OLbWA2/rhTr9r31VFssxkzMJDbhwcw4y4N1hViEbJIxMz1TOglcCY3LS9jP9X+j/wBROT8J3Fyr7JKUcEmUQkBAKjk5LAk7kqIHmI0Y1kbL2VcwxU9OJZBe67++KSlJxrUpRICBjHsnC4BSHBNKHNxmC3Moc5Yup2zzOsS0AA+GoRNpTM8f8Q0SFVUtjiK2AxBnLUHLi3xuUarGmdBG5rySbkjXw5+aFt1mmyirEvxpQVChDEKUjJQDglJYsxDEODHZ2V7UTNNDU07i1trftdY2WFFMd3NuFHNdY3Wgu69khKQpnTmDq3yMQVZQSQzHTS+iuaaZlTEHB1jbXvCW31be+WMOQJJbJztwEOsEonMJkcLXSjGKhoaImG9t0vCCC+babjURUwvMTw4KakGdtio/vKkHwkFGgOY8ifWH7a2OQXJslj6Qdy5Nnrms9ANg0CVdY3IWR87laU9KGuzFXJSc8203GohXDKYnhwR72BzbFV/vC5ZoXRoDmPImH7KyKQXJslj6TwUZ01c1noBsGgOsrG5CyPnda09KGuzFSMo1hK9gc0hM2SFrgVprBfKGBUzjNKsn89IgKihlhlIIvr8VcxSMqY8zXWv8QlF72rvljDkl+p+VBFDglG6IF7ha6RYzUMNomG9kGZJIIh+QCLJExxabhJ59lXLNAVJ4ZiEtTQkG7FdYV7Qtyhk26nY0lagQkpAFSXD9Y7UED2PuVl7RYjTzwhrTc3v5J3YF93MSvZQP19INxCn69O6MchR9NL05A4rYWK+ikNVQ0Kag8/w8jHnE9C4O1Fj4/eqp80cgzApT2gtvegDMuVFi7ZAB9Tm/PhFHgFE6JxkcOLJViMrCAxvCzk6QRUaH6Ra0dSYZQ74+SCpJjFICpJtSaPhcevPYxUdeE7PGviqhtVEQNQoHxqp7I9TzhXiNUD+Gw3HKU4pWhwyM9VZ3bF2cZEbhvjr5QuppzC8OCnZWB7bFVpti0ahSdNfQkND0VcT9SbJa+kHcvFS5qgTQDYNC+tq2ub02bc+KJpqYMOblXmQxfMZEcPqM4CpagwvDgiZY87bFUJti0ahQ019CQ0PRVxPF72S19J4LxmLmKCjQDYNC6tq2vb02bfVEU1OGHMtj2Gs5V31fwf8AqFZaCjC4hObbcRxFctQT/WuWU7gKQXw6NHUjRNosWPSEUjc1tlRK7PqILGQABrNWAkBz4aeEZmjVcx1c/KjG4s7W0e++v8IhPZlZBxTZdfbCrRNVi/3ufHkGd8hGecDYLqytbYfhbffcmFi7ILf+LMGFwSxXMUsjLEuYXwhsvhHzqdwWM1XmjMbBlBXzBJYVgrdJtlTMW5okesM2YM6RuaQ29EG7ExGbNU5U0ZFIB84GqKJ9P5d4W0VU2fUbq0coFWyeXJ2bE9ONZwD3WDktR88n61iXxb2j9zl6UQzEb+Hh5o6Ci6jczkut1jMmYUKAcZGrEHIisOcPrmVsIlZ6juPch5YjE7KUNiAekHWJ0WV7Idc5zRAPWG8WEyFt3usgJMQjabAXVkucDQpAPn9YCqaSSA9rUd6JhqGSjsqQ5QMtU9ufswJ6MazgB9kM5PE1y+MSWLe0LaabpRtzW3J+g8Uyp6ZxZmJtdK7ZZTJWqWpIcc2IzBHAiH9BVx1cIkj5+RQczCx1nIczAASWYQYdBcrMamwQUi8xNKky0YiApWrYEB1qLElIHKrwCawZw3Yd5Nv0RL6WWNofa4Pdv8Fbd0/vUKWmUoJS2I4VMlywc5ZuPKN4ahkmjd1nNE5jsrtx8vNXYgMxBQaXGwWBNtVT350SPWGIwLMLvIB8kE7E2tNgrZVoehDHz+sAVVC+nNjt4bIqGobMLhWOKuIDK3CNl3O6QpTJxBwGem5rE/UY65j7Mbcd/eqGnwgOb23a+HH8oObK7tRSQH86jfOHdDWNqo84+CT11I6nkynUcFVhQcA6ln/REd62pNPEXgXS6V+Rt7I2XdYVVx0+8T59oJR/iED794Ku1Se7wg4S+z6ecMKDFTUvyFtkTBU9U2sq0ngIclFp7d3ZQTZeNRCFEOkMTTQqrr+tokq72o6E/TjbmA0J/ZHx0GZt3cpHaJJlqKFJAUksc4p6apZURCVh0KBkYWOsVqf2e/6/9HwXBCycnnaBC+6dCSspL4RmfIVNHDDeOhTDC5Yo57y6Cx17j3rL2u+xJA7xaUVGBwsFQGIKxJ7sVYI8IDAvlqNlcjHwyFud7hY833Vkq9gpCSlpgUHOFMxZUoFVEju6pokVZvFlmeZXXC7sjkjDZC+ze+9/Na/s7Omps8sTQy2NHyBJKQeQYRtkSyqna6VzmDS6+TKct6c9IY0IZ125kvqM3TOVX3dOGAoZLlTklPjoMnOQ4CKKUEvzA8d+n9pC9hAtb91G+EoTgwu5FXb2q5NozZ7nnAs3ageH+n6eq3pAWyC3qu2WXiWlJpiKR1LRJ1kphgfIOAT8FQwszvDV9HuucgJpQMAkbAaR5NPdxJdqTrf6qmkjIAA2CQdskJIChmlTPuFBRbyKT1MUnsvM9k5j4Iv6i37pfXxfhh5WRmCrdOcel4fk64zfZU9U5umcqIu+ckowMl8Tk4fHkzOfd4DWH8oOfMDx36f2kT2m1rKu+EoSUYXcgOC3ta5ac94EqO1Tuz8bfoiKO7ZBb1VlilBa0JOSlJB8yBEnXzGGmfI3cAqip2Z5A0r6Nds9OGjDIDYAaR5NOCb31Pf9fiqSWMiwGwWc7ZS0nCoZpOF9wXUOhf8ANFT7LTPbK6Lgi/rt80uxCLsB6yNrsqpiSELloIKT/EUEg+JIYE0JcgsWDAxXVz7Rhv8A5GyXU7Q52qAvOVKBXKlqUuabQUrRhQlPgSapmJOB8WKgzHqEGSF5p4dWm1r2vcJkGU8BbO8HI0WvrfX9URLShfis6lIliTimyhPJ8QUE+ILbEFTMCsIf2S2kaxRNY9rr8a23B8VtO2IMzv1c7W+m3F+fVELfzanT6PFLhmTrDN6ealqsOMZDUZYZqTLCGTQkuEsrkScwNhDyQHOXX+enwSR7Ta1v3VF7BKVpwPUChZ3YYstHdvKAqvtUxz7g6ffkiqK7ZNNl599w/pEvVgiF1u4/RUdIAZm37x9VrpcoKCAkEq160byjzo2cAG78/fkrYvLC4uOn3+qQX8RjltnhL9aRS+zt+16fqkmNjstv4/olNqUzH+YQ3xX/AI5UtN+QpxOvyZMYrUFEa4Up/wCoDxITZpDdyWSZnm7kBbrQFqls7hKndmdxk2jNDbBWBspRNI2xKJuuWFTUhXsu54gAqbzZvOHGMTuhpHuZvt8dE5o4xJMGlfRLDPSU8Sc48tlbxbXvVBKw5tFke10tONKxmXSeOHCx6KbyEWnstM+z4jsLEet7/RK8SiAs7vTD9naf/v8A0fBcWJSgp7eE+0JWe7lFacIIIws9XSQVglXhoQwGMO7Fxnl99FswMtqvnPbooKpffd7LW63CES5mRA8R75IxUJcUOIau/aLMjqkvNMzNtfRN/wBn+F5GAqKWmMVJCCarfwpWsD83SO5JvqtHf9aP/t+6+iAR9SdfHEocRpexX210FabMSXZlb6flIaGEeJlos5Dup82ylZrIxcxjU1rptOF2jgDEZiatfKF8rQ5padiiWXBuExkXyRUFSXzGHEH3FQ3KvyiPnwJ2bs6j5p/HiTS3tjVU2y8TMZLKZ3rqdz8hpDXCsLFKc7t0DW1XW0GyCIfJ/pFCHW1CVkXQk+xqJcJYnXToQwhlHiTgLHVDupwVZZrERUj0geprHTaHZd44QxFoJBcPSvSF80bZGFjtiiGOLXBwR1nvsjUpfMYcQ8qhhwrEfPgL83Z1Hw+KfR4owt7Q1VVutipjCrCu7k6n0pp6lzhOGClu925S6trOsbDZAWizBaSkhweDw6cARYoJri03CWJsKJS0L7gTWUFKQuks0UFJEtIbB7JBcEEMXEBGMFxLgL347vL+Uyhmb7uYy43G1ydT4/uiLNYwSD3MtOEAJISoFLFRd1LU5IIB0plrHanhyl3de4vv/Xh80LJUyPAznUC1r3CKtAV7r7uA7QWHlrrhDWBCXzZZckJYnzHQgtDSPFCB2gh3Ut9lZZpKgX14CBKmsfOddlpFAGI0uaF8h8IFtcWK1BsbhFoveYgBJBJbMU67RLVGBnqEsOiqYMZiLB1W6ocqWpZUsV+Ah5h9G2mjsEkxGsNTJe2iHt9mUtLJLEF8n0jWsg6rMqWObcJcLJaB+Hqr6QoOHHuWXRCLsVmmhTrbLR/pBdHRGKTMuzI8puEzkqKSFDMFxB9VA2eIxu2KKikMbw4JjJvQpyUQNmCm5Fx6g+cSUvs/KXaAHx2+SetxWMjtDVC220mYRsMqvxJJ1J+kPsLw4UjTfcpVWVRndfhaj9nI/wDv/R8Fw2cglpr3tK5UlcxCO8UkOEORi3ySSSz0ArlTOMJHlrSQFvTRMklax5sCd+5ZC6SJ01K7RJBmKSrFLXKeoUlKlYZg/huoK8NSARUvRBi9TKyna4SdM331P0VBUsYGCNozNbsURLtcmz2oLWBKlICqBITXCfClKaOTtvB2FyufRscX5zrr36rGpaPcrWsM36Jn2e7XS7WpUvB3M1z3aSXExOz6LbT41Y8Oc3fVI7NdsvnMmtNYIkcGtLjssQCXWC+g9m7sTKlkMCojxlnqfd5DLrHluLYhJVzF4Jyjb9/Mp/FTiJgB3KyHaq7BJmhSAyFuQNEkZp5ajgeEVvs9iJqIunIbub8x3oKrgyuuNkgtNpKUKNM9Yf1DyyMuC5h9M2eqbG42BKXqm4S4UVJ1emlacDCenrXh/bNwrTEvZ+F1NmgZlcO43v8AymtnV4XG/wAoeNsV5+8FpsVC1zyiWVDN25PGdTIY4y4IvDKZtTUsjedCdUIm2FKvaKk6khvNoU01c8Ps83BVlifs9C6mzQMyuHAN7pslbw9BBGi8/c0tNiq5628iKaGAsQLmwOLTYrKW+Q2WhVdyEBJIlKChTApKuoFREZLLMyxL737jdKZDI3XN80rvdKEhAQACVejH7QxwiomfPYuNlvSSPc+xKCXMbPQj6RQ4i5wp3FpsUdNcMNlol2BKAH7pQORQpKurVERssszLXffyN0qkMjf8vgbpXeyUJwYAASatsx+0MsHqJnz2c4kWW9JI9ztSg3r+torJHBrS4psxpc4NHKfWe7JaEJGEKUR4iQM9g+g/W5gaqullfnzEeHd5fqrWnpI4m5bD9T4n9Ak16WUSZob2VAsNjkW4ZHzijwWsdOwtebkJDi9K2JwewWBVMqWSaVrSHT3tY0udsEnAJNgvoFyXHLTLIWhK1H2yoBVT7ofIDhzjzHE8XqJ587HENB0tp6+ZTuOmbG0A7lZG/bvEmbhBOE1QTtsTuC4i4wXEfe4AXfmGh/f1Syqh6b7IKWCSwzdmhvI9rGFztghmtJNgt7c1yy0yilSErUfaJD1OgOgH3jzDEsXqJ5+oxxa0HS2lv5KeMpmRtDTuVkL6sHczSkeyapPA/MVHlF1g2Ie+U4c78w0Pn/KV1UPTfZLJkyn63ikoqbryWO3KXVM3TZcKQu04ErLMt2AIJpSozHnD5phaTG1u3gkkksv5iVUXQWORhZiFKwN6rPVMKKqc/suW8/Zt/r/0f+4SuTJPu01+CxysVDOW4lJPqs/yj1p5YOOY2C1HZFysz2XmqXPQpZKlKlEqJzJJQSYmfav/AIrPNUjf+JH5JZ22Q6wKe3qQPdVvBuBPDMNjJ8fqVnWMc+ks3vH0WcTIIIIUkEFwQtNCNRWGnvMXekfu0vcirkmsuWpWQUCTyIrHTFGufSvazuXymsJgXd63V3XsACkliDUHePNJoHcbKnfEHahJu1ttTMl0aqwR5BQJ5VA/tD72dhe2pzeGqAr2hsYbyskyVIUlUXbwHNylKI5HRyB7eEkUcBwq8jvE7UUzo3L0zC8XjqIwCdURZZ4CkpCqElxtTMQTQTSB2U7JT7R0VMYjM0AO8OU2nSkqQoO9Ghy9oe2yh4ZXQyB44SByg4VeR3idqKZ0bl6dheLxVMYudUXZLVhUkJLgu6duIgrD5pM2Q7JP7SUVN0+s0AOvxz6I62WjwmgFR8RBuIH8Arz+T8qsk3ineJF0BS4xL1rt2MIS4ISS1BqK1zOQhjhbS2bVa07S1yptU7w1NHHyh7iJ/AIRcv5VdKvFO8SLoCl5iUptuxlAJcJdqDX45QywppZNZbU7S12qnaJuHLnFJO3PG5veCmsDwyVrjwQtdZrUlaUAq8AqCK0NTzjzpwcDkfpa6uS06vYLk2/hZztFaApaEj3En1LxS+z8bgHOKR444NAbzuqLmWEz0E5BQz30PVoaYwxz6N4Zvb+0loyBM3Mt/d97Jws+RqDoeMeZywO243VLJDmNws32wtaVhDfiURyOEdCQehip9mIntkeeLD4/0lWKANa0cpTc1pAmoKswc9HahPm0UOMsc6jeG/Y5+SAoi3rNzLd3fe6cLPkag6HjHmssD9uFSSQ5jcLNdrraF93h3UR/tOEDycKir9mInte88afHVKsUAaAOVnSl+D5c3y8/pHouHVIifY7FTdTD1Au2W8wKKDNnkP8AtDogO1CVvpyu3hbzPWk1yDktkAAMuAEAVT2QwmMc/JEU0Ds+YrSdlO0abJ3gMrvMeH3gGbFuC+cTsoPCcNcG7hPbisc0hdptC8cyagIST7qWdqBhpQfMxO19UH9hmwPxKZ0tO4HM/cj5Ia45eG1YWZkKDDRlJgL2kcXUMRP3onDwGwNA8fqk/bYPMGft6N+FW4MF4V/1UfmfqVx//HHn+iF7L3AbTM9ohKSMTsX1ZsPCscfKG2HKCIsCUvkgNnFKBdqRO3Xl28hg6S2TpCviCwgQ+znW7bWH00W7cWMYylygtZmFyp/1lw5RtDQNpeyG2XV1SZTmJuqZVnJWEhnP3j5VVDKdhkfsFhLM2Npe7ZGL7MTFiuDzJ+kI3+0FKdC0/L90LHjLIzdl0Mvs6qSCrCGGZEa0uL0kjw1uhPeES7GhUkNcT6qlGtYfNXdyrmyUqFQSOTwQaKV7b5NEbDT1TQHsaVCz2VCTSh5RiaUwGxbZfKyWoJyzX9Vemy96cFC+9IErpoooi6XZK5ZGxtzOV47GKP4R/Wr6RNuxajvsfgP3QX+oRePwUJnZ1UkYyKDM4iWemsG0WI0ckga29ztcLWKrie4Ab+SoXJSoEKyigkjEgsUYVUi4gpKlpQspQxURiYYiw11MYDC7kWG+yxdLG29ztv4KVnsSEGjg8XetdY+soxE69tVo2xFwiFFySYJXdQRNWn2VKA4B/wC0DTYEZXZzHuqGmmr44wGg28lFGtS+rgxoKY0/Yy2SyqMpfeXfxU0AmgzJpGc8rI2ZpDohHPawXKZS+/b2QptSEKPUuYm5BhznXvbyuFs3GsotmQdsC3eZic6mG9BLSgZISsjVtndvcobEA5JaGLrW12XdjS51mjVEyb1J94KI1KQo9SHhP/pdNKbs+RTOSWrp7NkBHmFCfNKyVKUSeMMqenZA3KwWCXSSGQ3cvInJwsYKBssMl1VMQFZ4iOT/ANoYNZVACzSt/wDS6g/4FWyFIFA/SBJc4dZ41WL4HRGzhYq+SQoluHzgeRZFay4UpmSFBTlSVB6qJI0YOw1HlGMUUfUF2jfu7x+4Xd0r+me0f6P8om5Q1roG8CqZt4ka6xN+1oApmgd5VPGSaOMnuS3tUlJnDE+HESWd/ZVsRGmF/wDVR+Z+pWkhApxc8/ojez9mQVsJKghJIdTtiDVqsu+Twyip3NN3WsQfmEmnlDm9m+h/VYkFktpFLh8AllF9hqklXKWMNkXZbMgoB8WMmrgBOHgcyYoXyOD7cfO6Qv2vyqrfZjKUMqgGhBocstYArWtnhLwNW/ZRtDI5j8p5VS1spKtiPjEbizb07gmNVrCQtoq8ZSgMKFIOrrxA+lIhJ2MNsjbet/0SCUx6ZG2PndLO0c97OSCGK0pzD5vlm1M4IwuE+8tJ4WtG0mUErKE5DJ49Ow+nE0oB2GqsaGBs0gDtkaKUcU9nr03oqKrxt5/f7KvAA04VFsT7zhxmPt5aU6wDXwdSK/dqPJL8TpxLDm5C9ImMtB/mEQ2MNvTEKHrBeMhbhd4ylNgQpG7qxfKIadjDbI23rf8ARIpTHp02ket0q7SznkBiGUsDMPTxZZtSDMIhPvLStaNpMgck9w2VM20yZayMJmJxA6hw46PHo0TbtJ7gU+kJFvEhbCZaAqy2qYCPHaAPIFShDFrC2eJvc1IJSTTzOPLwlXbmwNNSUs8qzSieKQQnr4ngewfTl53zFNWEsm6Y2DWrLKqQHYE1PTaO1BTiWTXYa+ae4bTiWUZthqigaM4oxGWTvyPEHhFHvx9/fcq8AbIe1oAZTjY/DLPj5+ULcSg6kWfkfRLcUgEkWfkKJWxSdiIi8TF6cqRqBeMhaiZeMot3aVp3ClBfSgiPla0nsC3rdJpGtP5RZKb+nYu7qGOI5g5MKgZZ6w0wWMiYk9yKoW2cSkN4FkvoDWKGtBMRsrDAJGMrGl/2VQqY6sYYF3YUFdOAhNBMYn3V7iWHMrafJyNj+/mmEmeFZadYoIpWyC7SvMquimpX5ZW2XgkFQBLB6w3wynEkmY/46rfDYBJLmdwjQcqhwzZZN0Pxij+n36/oqgW2uhrUkAhQIrQ/2NRn8doVYnBmZ1OR9EpxanDo+pyEVd2a/L5xPScKUcm92Wwyir8KgyvLUVFfrA7y8C7DYr7GW3s8aFPLimD94Cj4QUHOjEqTSuRoekTntPnko2O311sFW5Q2lYALC1lTe6Qu0M494iubAjpGuHkx4XGHC2p38SVjWU4npMhNtb/AJrdtiONKlHCwBNKPhAPln1ho+pDGDk6fFCCUGIxW8PTvXzpKaOz503Bzh5TzOicHJHKwOFkN+8LlmhdOgo/Qw9bWxPFyUtfSjuUwtc0gqyHlAVXVtLcke3K2p6YNN1G8puAOxYEZRMYkwvjsEROC6OwVcrtKkaxMuoHFKzSldm3yiaMILkkehjWlpXxytdZdoadzJAbLik7ZjKLOnmdE8PCoqeUxvDgrU20AAHTcHd/t+nipFXA4XDt1TtroS0aqucvvCAMszx6wvxCraW5GG/el2J14cMrD5qu12jAxYsCPhEnibC+LKFL1DS5tgpyu0qRrEy6gcUtNKV2ZfCZrJBcuDBFHSvjma6y7wwFjwVPAQQtLYkKCgCHdiKcos4n5SmzhmarZV8ASZ8tUsBS5iVJoMgS49YcsqGOkY8nYEJXJTuLXAcm6tvm8f3mYFJThTgQDRnw18618hAEsoazpjXUlFxx9rMUJPTqMwYwgnMMgcEzpJTFIHKabYKO1NwfPlFL71A7UP3VS2uiIGqrKitQb2RnxP6+MK8Rqg8dNh05S3Eq0SDKz1XLfiCXAdiMqxMYhGXRWCnpQXCyFReyhmlX5TE+aMoQwKaLWVkeEhtwR8YNw+B0ct1pBGWORBS4IOsPiLixR7HFpuEtm2ZaD4QVJ21EKaihN7tVrhntCA3LKr7BLWpQVhwgJbnV40oad7HXKE9oMThqGBrNeUbPQc9jFBSTGGUOvpz5Kbo6jpyX4XRb00dnG4PrtFD71Af8APdUza2KwN1SteNVPZHxhRiVWH9hhuP1SnEqwSHK3ZM7rDlf9PzhQ/hT8m6PVKgSaNz22Bsu9PM2J2YtuhrZOMlOIKWNBhahLnXRx6xk1ssLbNdceIT+hxN8jjGB496Y9m7V/BXaVSps2YFAElsOFTpCRqHLuWOQjKeKad7QSLLlTWG5a/hGTu080gAWYgbYi3D3Y7x4YGPzD6H90vfV5m2KyEueQl2htY7IIC5UxiIxeEeTtzrSHLcKNhd1j5J6zBWll3OsfJeVOUksWPL9VgSrojCA4G4KErsO92sQbhRn2lgSU5QsmLWsLnIOmpnVEjYmDUlDG1EKwrQA/zqPSFkE8Ur8pbZO8Q9mnU0HWY7MOdLK8jgIZCnYNQpwNaOFfZkAiojTKLL6XWK0twdl0TkY5rgH2QlgW3Lg+QiRxf2hfTS9KC2m5P0CY09LnZmfykt73abPNKCxGaVNmk688x5Q7wvERWwh+x5HcUPPAY3WSy0Tgly0HzOaxhc5cpqN9VMIWblUCcy8K0AH9UhdTzxSuyltk2xL2bdSwiZjsw50tb+EWlI2EMmwsbsFOhgChMtAQCSOEclkEbC4oyipX1UzYmblU/vHjwrQEnLz25wLT14ldlOicYl7PvpIRMx2Yc6WRSFBhQQcp22tlDHnl5x0cVq1vCdWe5PAlUwsVBwA1Bx/X1iaqMelY+0Q7PeeVRU+Dxub2yb+HHh+6AtNnMpWEtuDuMutDDmgrxVx5tjyldbSe7Pte4OyiE00MGPAIQINytTcnZNMySJkwkFamSE6DPEXzfbb0l67FsrmiEC2bKUdHSNI7Q4usxfVjMmcqWoB0ln32PnD2jmZK27fL4ISSPIUNZFjEAdS0fK6d0ERe0IeaQsZmCcpuxKsyX8vpE8cbnHAS7/UHjhB2+zd1hYg4iafOGeG4m+ofkcLIqnq3Sus4IdZLbxQNjMjg1u62eQ0EnZDGWVZAdPvDhuD9ntP1S/8A1MNNgFEFixAEK6qkfA6ztfFHwVDZhcIy7p4SV0fLVt4V1M/Ttoi46Xra3tZPe7jRLLo+5J8uXOSZgSUkEMpmyfWmkYz3yaIyhDnTAN5Ti8VIm2e1KksgfwiChmBSamlK5NzjpE9wcy++qMqonR5rjuSjszJtFoTPQiZLGEoBUZSSpiHo4PF+cES75iSFnDNoBkBssVPSQBk0OMPLBOC/7PC2oHME4LgiRWuGhfXKuhPSrxS7aX2VcDyqbXQMQxenPlv94FqyzouLz/fCGrsogcHqi1oK0EagRJTR52EKbop+hM2QcFKZanocxmImXsdG5ep088VVF3gpjZbSRhSrJThJ3aHFHXGQ5HbqGxzAW0wM0R05HddN7IgKWlOhUkHzLGCK2YxU73N3AKmImZpWg+C+i3baUschkBwA0jymYO1vqTyqeSIgADZIe2yUqluM0qDHgoKcdUg9Yf8As3I9lRlGxH0QVZH+GHHdYS0WfGkgZs/nRou6iPqRlqCoak01S2TuSxCnoaEZjaJtzXRuXqkMsVXDbcEJnZLUfChYzHhO7Q4pK0yHK7dQWN4E2kBliddt9uQoW5GJJAzzgyoj6kZak+GVPu1Q2RLpa8QbUekTZDo3eK9Vjkiq4bHUEI6yziClKh7WR30hzSVnVOV26hMZwQUn4kZu2+3IRSV75OH9IKqQek629ikVPbqtv3hbuVLCghKR4tSTnk2eTCPOj2gGga6qyc4sLnOOn3dZ/tFMTjljXCX6iKL2evd1vBJsaHYb6/oqrgkIm2mVLV7KlpB4ijjzy84f1ryyI2SGFt3L6TZJw7pH80wnowjz42Ecbf8A3unz2HqO8GrKftCkJIC/eE2Yh9wMKh0KldYpsHfaRzRy5yX1bOyD4BYcqYj/AHCGmJ/7BSef8hT+bfc2YxmLKyBTFEnKHSG7jdKpA9+rjdL7xtQUqXm4Sp3LuXGTClIa4MwNlKJo22KHdyQKlqfPz+8XuFFgm7W9tFrWtcWWCZWW1pMtKCUslyzBJc5uc1ecOHts8uHPjf8ApJXsdYCyCvtUvvB3btoHcilXI4v6QDXa03b3vojaAFshsNFCxrAKnIGWfnEbXtJLbDvVVROADrlTM9f/AOij/VGmqHETO5G3XdJmTJRmEiWtQSVlTKINPC4L82aOrgbXW8IcDmYNl9BTckmzWaemUtawpirGQpmBHugUaB2SF7gBvrZda58kjCTvZLux9sl94oJI8aXpkcBDgnfxDpA1XDUPZYd/KWYcHscS8GxWDUjEls4oY+yEQ02ddDKlzE0Yeb1h03GCAAQLpwzFXBtiFKVJUouoOwoBAtZXGe3AQlVXOnsNlcJbhxAF0FeyCtV2hVahW4gWeGN47SZ0OJy0x7BULDdxCsSi7ZR0p6Rkbsy3xHG5apnTOyby0tlBUjQ9pB2SIOIN0ai+MJJcgnNmY8WORiTnwM5uyRbxTuLFG5e2ELb7xM1gHZ3zck7kw0wzC20xznUoSqrOsbDZBSFEaE1rThDtL3boW8LBjZQBSreBJqeOTdNKDFZqY2adFRZbvUFOoknSkfKekbGbojEcalq2ZDsjQgwYkaDtV34i4cHcQNNTMl1TWhxWal0adF6x3eoKBUSTlllHSnpGxG63xDGZatoadkaiz4iQILdayStJBumMq3zUDCRipQu3WkTlRgYc8uYdCqWnxloZ+I25CDWozFYl55cocUVI2mZlCU1tYal+bhSs/hViSqqSCCNCGI83giZjZGFpQbHWN0/ldoWCXxBlFRAZi5BLAh05cYk5sFkDhbXVOY69pBuOLf2l183iqcQ+QcgZ+0XJJapPyEO8NoegLu3S+pn6h2Sa1WUrT4S1c2eDaqDqtsgXtDwgxY5wyWOhhUaBYGEK+zWdYLrL7AA/GCqSi6b8y+xsDTdGGVQEO420hq15Ybhb2DtEOuyqd0hic2+hyhkzE3ga6od1ICrJV3qzgOoqXTOu4rWOJsegQ01PiNH6fOAJ+ERFynV0yUrtEqWpwFK5uEgqNBoQDA63Kf2tJJJNC+zNs2zQQ4dmybxtDWgBaO5LptEqzzkWlaFYylihal0bJ1JDF665Qvjk/Fbl+/BA10rJBdosjO5lS5KUpQAEJAomtAz0FSWcmNXMcXEoFr25bL5KmZSGR0CHGpWlsVjSmUk4XUfaUcuQ/WvnEFXVj55C65tc27v771a0dM2BgZpsPMn9uAll9WQIUFJ8OJwWycV9a9Ic4FWPfeJ5vbUJVjFMwAStFu9ByYpXENbcqcdq6wW/7L3YJSMvGQ6zs+SeQ+MeYY1iD6uYlp7A2/f1T2GnEMYvuVmO2F2CVMExAZCzUDIKGfkRXrFL7N4iZo+jIbkbeI/hCVcGU5hylN1+KcjEAQSxB5GHmIkiB1krqdIzZfSVWBGQwELtYcDQAHwmmfCJl0e1je8g27u5LnR3sL3vIP6WW7bqSMRCU4lzyHYOEyxkNndPSCKCR5qXEH/Ij0C5E9zpnuv/AJEeg/lZuRrFabAXTEEkre9lrqEtDqSCtQdRI9kHJPDjx5R5njmJPqpTkJyN2/f9k+p6cRRgu3KzXa26xJmhaAyFk00SoZjgDQjmdopPZzETURdKQ3c35hCVcGV2YbFZ2YScsyWiupoDM8NHr5LGngM0uQK5MkNVOWfGtatSm7/KKX3aHQBo8NPu6rG0sQaG5B8FXMl4VAswJyyaFmI0rQ3qMHnZKsUogAJWCw5sh7bPKQSDmWfnE5VyOZES3dCYPTR1FW1kuyol2nCtwSpD+9m2hzLcnhXSVjmvs86FWGL4HHJT54WAOA2HKPBBY6Q+DgV5yQWmxRWAVpw+EZSShjS48LSOMvcGjlaKTYkIQkJTmKqIHiOvkIgamqkmf1HE/fA8lb08DIm5ABp8fXxKR3vZUy5gYUUHbYg1b06xUYHWOmjLHm5CncYpWxuD2C10EmZhUnnXzgrFs3u5ymyQz36RstRMs6EMMUpb6oVi6uA0Rsudh/NfySiQOafzX8kkvooBQEgDMkjg31hxgkkhmNybWRNGXFxuUpt1oKQGoCWJ+kUNdI6OK7d1V4DSxVFUGy7b270NKtGBWZKCdcxsdYW0dY4OyvOiqsawRjoerA0Bw3A2KZ9/tDvdQZbY6oSrnyjCfhd4eVf2UtYRbZMxZGEqKSdgtKkDkAVA+UDLYjRfWbbcwUS4UCcyBiB4kUY/XKNQ/SxW0VW5gsRcLplK7sIxkl/aLvm/E5U84SVDXCrbY2BtZEsfG5pdbRDCxzR/q+que0O+ysurTf8Aj8l8zCThzgtwuEsa5oddam77alUtAKvDmQNCwB86R51URvjeY3bA/ZVwwdRolZyPv5pV2itAWUoQ5AKlNqHpVtaekO8Bhd1HP4+/2SrGHhkQa7c7+iDsJwrSTkFAnkC8UNe1z4HtbuQVNxZRK08LbWG+AHSSAeeex4g5x5hLSu4VU6MPAISztVeCZksiniUG/pCnI6gecOfZ+neKkO7gboCuDWRhvKzV0H+KjRif+pPxaLDEj+AVOVX5CFr5N9JBBxBv389GHpWJhoIP/wCrpSHWIP8A8mb5JN2wnYiWL4LRMH5wlSeuFXSC6HSf1PzWsOkpH/s756pRZlHE5GRHnFLUtLonNbyCm0dg8Fbex32lJIKgHqHLYhoRvHl81I/a3mqwsbIAQlXau8BMltuoEckhQJ5eIDyO0O/Z6meKjN3A39bICvDWRhvKyCsn2/Xzj0mgqOjLc7HQpfRz9KYHv0RKZgLEk5AH16t+t4py08BVgc0i91TaJjlKBUEvyHDqfWFuIz9NmTk/RLsTqWsZkHKjPs+JwdTE1IwPaQVOwTmGQPbuEoW8s4V+R0MT09M5hXpmGYvFUMAJsVfYp3jASSQQSRoOUF4e+S+U7JF7T09NkEjAA6/HI8U7K9eL/AwwqIs0bm94KkaaTJI1x4IWrs1sQoIxKJQBRs2NaPxjz5zXB2R99Lq2LCQXR8rPX5accxIBohLdS7freKbAYHBpcUjxt7W2ZzuUmtswJYncfB4aYprDZTEv5LK6Vead4ljAUvMK9PtpmKQCpwkEAbAl/i8NMIaWy2K2p2lpsVy0yMaSmKOaMPYWlNaOodBMJG8JLiKDhXQ76GJuendGV6hh+LRVDBc6oy7ljGwqnC54HhWD8PkkJynZTntLBTiz2AB3NuR4+Ke3PcptBXhmJRhwuFB83y6GGE7TopKJ1rpR3PEQIi1o7r7XWqQEpBRMCQwEwEkClMQIOgzePt11LAtpLvFdpsiZqgEqLlkk+6vjXT1hFWP/AP6L91kfSNs2yAT+0FJIxWchjUCYDoRqkbw8DkuMaxVnmApByhkgtkPiCXZSgTmRT5x2fgTqgZ3MW0eNmn7LXWVtkCQ5cknf+8dBSe7djLZdZKs1JzE3VqBnzjhCzLrqBvNvCFgkFsNFFzsn4tCiaippJQLdo9362RbaqaFgJ0HedviqhaRNrjxH15Z05QZS08MQtGuksj3G710Wd6P6feCZIg8WKGeQ7dFXX2dXPcSyWBxEqJAxdc4nsQlpKK3UOp4G65FRGXUKi02My5ikzMWNxicu7ZHOtDQ8YOoWU8zBLEbhfHUvTdYqSVB2hjLI2KMvcdAur3Bm6MRJmt4SQNn+8T01Xh8rrub8lxmK9MWaShbTIWC8zFU5mtesMKGqpHHpw6HutZcFcJXbqEmSGIJ9N24w21Xe99UHNsyB7yvL+8MIoqx7btvbzXc4l0+yXq6yyEioU55feBZxKHfib+K4ajrdq91JadzGS6X1R1h7OTbQkqCXSPxEDEdhWvwhLX4xSUrxHKdfDW3mmEDJCMzEHJsSJZIZi9QzMRQjOGUJY5oczYrGeWR57ZXS1axsh1bIsExQdBUEniz+sT9ZU0DZbP1PNlQUcdf0uwbDi6owBLguCMwf7w4pXRujBi2SiqbK2QiXdVqsgWKsRsQ8bSMDxYoQkbIqwdilTkGYhCcNWclJU21fiwicq8SoaaXpPvfm3Hmt2Uj5G5gl8mwJQpgMJFDSobMVyh5TsisHs1usTFlNirwyXLs2sEvcGtuV2hjdI8MaLk9yql93MBBL70jFj45hpqmEtPU0ZAkBapIsgRkGHIfWNGMDdkNLO6T8xR10yMRX/T840KEuqzZiMgP15QrTSy8LORVk8T+hHF9WnuLtPI/d0SlYkrS4bAS+rgpDMeLQoqaOV8hc3lFQzMaNVnZst1FgGJJz30yhq0WACGOpugJJ8A6xTYZCJJRfjVIa2QtYbJjZpKDLFCFkl1EjCRoAM34vD1735zrp3cpA+1vFUXjZ+7UlikuAXSXzALcxtwgKsaJoC62rUbQvLH5b7oa8Cvu1FCVKIYnCCSEuATTLPPiIl6uTJHodToFQQMzuQc6xmzJXMCkD+J3SWmCYZZUh1+EjUFiWcEecKXfhkxOF3aG4v93TVkUhcyOSQZRv3G/7IizoVICBKVKmS58olS1SSnAQxWkKLl0FKWVk6+m0Eb2va7hw9NFrPSiQulJAvsONOQPFGSi55gQ2e8NYXFT+W7wF9HuGzJlowA+yOqian9aAR5PiFQ6pldK877eXA+CpBD0ow0BJO3VjBSJg9pBAPFKnbof+0O/ZmrdHL0Ts76j9whauIFgesQssH4j4iLKvF6ZyRVAuFpTeksgYJZQQPF4yoHyIp1iJla02yiyUSNB2FvVL74n4hLYiqjR6hhrs7+hhlg0Vp7la0rbOuglKi9ooRLMGlGTPLIyQibHJQZbkKxlWbjDhbqVPFDI9wfYbW9bpE+1r8qu8LP3ZSQUlwDQvnodjwgOraJoXG2rfv4IuieWPtfdTs1nMxaUg+0QOT6xK1tQKeB0h4CoIYzI8NX0q6paUoZNAGCRw+v1jyape6Rxkee0T9/BULmZLNCyXbKyYViYPedKv9yWY+YboYsvZerJaad3Go8u70KXV8eWzxys2z0OpA+EVNS4sic4cAoOmGeVrTyQtetHhl1DMwSKYWPzzjzuRxIBJvv6a/qrdlg5wA/nT9Nkh7QywFyzR1JL+Ro8Uns882c3jdIsbAs13p9FRdkjvFpRkCa8AKn0BhziNV7tTOkG428+Ehp4+rKGr6Vd6UhDCgyA2ADCPKZyXHM43cT9lULxkIaBoFiO2tjCZgmD33Cv9yWc+YI83i39masujMDuNvIpdWRBpzDlZG8QQgK2L+UUFewuhsETgEzIq0F3OiFTNOLGGfhQF9GFAISQTGF916BiGHsrafJzwU1kWwLDa6iKCGZkou0rzGuoJ6N+SVtvoVpux9jxma5ZsGn+6NZH5bIFseZL8AGh9YWpoqp8oKFAW86x8XF6RZkpyBxHnSOXXAERhA0Pm8cXEos48II403G0O4JTG4OCUStzaIfvFoJKCW2yI9CDDxtfG8dpL30oVqAuYQVklsngGrrA8ZI9B9VrBThpuiJ2PCru1qQohnSSDodOIHSE80TZG2Pmj435HXSZVnaeJ0+crxzErUpIEycxJBJLBIWGfCcxUPlAeXLIXtJFjYXH2E1jHWpXRvAJ3Nr/I/oibHLCVK7qdOqhaCSEMtK5niSWUpklASXDVDZVj7ExznuDtSD6W5+wsJKvPGxoFgBbkHwTRKWPICC5GBzS1AA2N0+s19EVcVzBLMdW0IiCqsHkY61vUaqmirIpGjMdUHfV794nC7uQ7ZADIVzzcngIZYNhT45RI4WshK2qY5uRizk9KsCsIcuKRSVrXPiLWpFM26FTb5gzlr/KflE66iKE6Cvss9S1B0KAGpDacYLoaZ0cocvscWUpkpNaZiKaJ5Y4OCIc24sglKUhRKCR/Lk3mxDQ8ZiDHDtoF9KFYnHMIKySBvAlXWBzckeg+q0hpg03KOs8/AsK1BB5whrqfrwuj7wmVPJ03h3ctBZL5KRQhQ0OIJI5g68njz+fC5A6xab+V/oqZtTDIL3S+97f3jB3qSTuSwo9WAHqYo8Cw50BMjxbgJTiFSx9ms2CVKTnWKORmdpaeUujeWODhwm9kv8JYnwqG4evDeIiXDJ4pOyL9ytI6mmqI7l1u8JZaZ5mrxMwAYPFFhFEaePtblIMWq2TPDWbBSsMzAoK2PoaH0JgrEKb3iB0aW00vSkD1oLNfZSGcEaHEE9QavyeIObDJM1i0/C6pBUQvF7pLft496wBdnJO5LZPoABnximwPD3QXe4WuldbUNkNm7BLpSHSx4xSEXFkszFrrhKLTYFoPgqnbblCiooLm7VY4Z7R5Ghkquu6WoqClAJYMBTd6tGlDTOjJJQuPYrFVNDGea1XZztFKspmBaFLxYWZqM+54wZO61lOQtJuoVJ0bnn6QCjl1RUOPn9o4vqknFw6n6R8XF1JJOlOOfpHFxIJUxgNvvxg6pldHEXN3ASiU2BIT1F1ihViDhw4Afl4axMPxqrb3D0Sp1XKNx8kLednEpOIKJqAzD6QXQYvNNMGPAWtPUvkflKXC1Hb0EUzRmIACYlpaLkqKklRyT0EOmYPHlvIdfBK34mWmzFJMwpoQByEA1lCacXabhFU1U2ffdQtFsKQS/wAIVyyCNhc5NaSldUzNiZyqBbVJWywk9COogGCtEr8rhZP8R9njTQdaJxcOdLI9M8fhHQfSGVhwpfVdTPSHp6COFfLEpvIusYUqWWKqgBqDKtP16mUq8ZkElogMqpaXB4i38S5PPd5IC3oMpQSag1SWHQ8frDfDK4VTNRYjdK8QoBTuGXYoNVpOgHx+MN2Mc9wa3cpYSGi5UQpZyI6D6Q9ZhDA3tuN/BK5MSsbNavd+sFj8B9IXVdE6A3vcHlG0tSyYeKon2kgEmughZPKImZim9DROqp2xN0uq0WtQVhU2bOGIfZxTzgKnrGyuyuCc4pgBpIRLE4uHNxayLEwwxtZTKpn2ooDxlPKImFxRuH0TqycRNNr8qpNsUF4Vs7s4YhxxFDzgSmrBK7K4WKcYpgLqSISxOLm86Wsi+9O8MVNLwnKyB/XnHeOIyODW7ldHuDRmKiAo5H0h03BYrdt2vglbsUIPZGijiILFughdV0Zpz3jvR9PVCYXG6nIDqCTkS1M/UGE2ITvgizs3XaeRzGXCd/4MkUViSdiGPqIm34zVNNjp6Jca2Vp1+iXXnZRKwhKnxPQgUby4wzwzEpaiQteETTVLpSQUHLQ5OWmcNajhN6flO8A3MCIpeQjUq/X1ji+rxTsqPi4rEpbU+kcXFm1+xBdZ/sO8kol/KU4l3vMKUpMxRSkUSVEgNsCaRGSNc7Q8JQ5riLE6Ia8rXjSgNUKJJfMMWDaa9YNwxgbOFtRtyyIWWPFxNBzMXtA9jZmlyYVgc6MhqPsFvAR3RUwxYiksA4DO+ZihkaC/ON7WU8+N9sqqvmdLOHAzsAWVi8WpyppSvygao0gf1D5fotqRjhKCB5oC1yMSSNYlZo87C1VNDUGnmbIOErlqd0nMZiJuRjo3L1WlqoqqLvBRtnnEFIVUKyOtN4a0dY55yOUZjuCR04M0J0vqO7yRi8jDCa5YbKXht1BfvW4kALShKQHcuonN8LcmY9Y85Otm21uVbvOUlx27vvvSHtMoPLTqMTn8sP8A2fBzOKU4x/ti6TJT4m1ILc2+jjzi7w17Gzgu+ypCra50dmo+xW8YBLKmSFFWEsA+TvmTzh9IwZy8b7JG+N9sqHvqbLJTgbIZKxVDOXaj1pXOA6vSncJDzoiaJjhICB5pdapGJJbPSJeoj6jC1VWHVRpp2yJfLW9DmMxE49ro3L1OCaKri7wUbZ55BCVVcODypWHFHWGTsu3UNjuCspB1Yjpe1u791bbZOJJbMVEFVEXUjLUnw2r92qGyJbLW4Y5jSJxzXRu7l6jFLFVxW3BRtnnlwlVXDg8i1doc0dYZey7dQuOYKyk/EiOhNrd3KMQHJGrFvKp82EUmFvY2bteijaxjnMsExsl4AoTLKxhS5CSwAJzL6nnDp7BnLxuUlfG+wCFvibLKx3bMWoDiZgAa83+8BVulNaQ630+/JGULHCS4GiEWpiD/ADCI7FP9gpnUfkKcqviYuq5ilkZYlFTdYkpGuebu1St7XO3N0FeVpC1IozJINXcuK8KMG4Q4wZobIUVRtsSqZAqrPTLzh7U8J3TcpuZQJzLc9YERV1LANz1+0cXFxEkakvzj4uXUzL2J+2ukcXFnp8jwlBJBFOhg+WMSsslT27goH9yXpN9PvC04asOkO5WyLOoHxLfgzfONIaDI8O7l9bEAbowIeGt7LbdQmyiS9MX4gWPmxrB0eISMFrrB1ODwuyrORU184wnqnzHtFd44QzZXJS8DrVDWuwJXXI7giB5YGSbo+jxGamPYKhZLtwlyXOlRGcNKyM3CJrsXmqm5HbIwpzgspOiJF4TEBgxAyc5fWJ6qwqF8hc11rp/TY4GMDZBeyoWtS1YlFzzyhpQ0sdOzK1La2tdUvudlwof+8HA21QJF1TMkkl6P+IFiebGGEeIyNFlg6mB4Updmapz5wNPUvmN3FaRxBmysCc4wJstEHarAFlxQ7giA5o4ZNyEwo8UlpvylcslgwlyXPMRynp2R6hbV+LS1YAcdEYlMGJShLXd6VVBY7giBpaZkm6Z0eJT035TovWO78JclzzEfIKZsRuF2r8VlqwA/ZFYNt6F2aCw6xuEpIuqZskkuGB1ILPzYwc3FXM0JWXuZfqApybO1cz5QNNUOmN3FdmRBmyrtdnxDNqu8A1MHWbZfXNzBBixL0mj8v3hccOWRiHciLNIILqXi9PnBFNRdJ2ZdmRhpumFlTmTlRo3qDqEwp9im3dJ49TAqJuoiUCXq3OOL7dWYE8epji5dcRKGZfrkNo+Ll16dKBGr6Vj7qF80KiLInj1jlyuadyrm2NJp1rp/do+hxB3XwtBGyQWmYRLfVhBtS9zYyW7rphkMctUxkm10KZjHEh2o4Jcnf1eElPVPY/tHRXuI4NFUU1o2gOG1hb0TKUsKDiH7XBwuF5tLE6Nxa4WK60E00JmkDAh5ZOmwuREi78SMbpbFhwv4sndvw8YpmsihPTa3je3696QSzyO7RKptNnMsjNjC3EKWMs6sYtbdHUNU5xyOUVLYgjQiJbERencEwnF4yFqz3aQnDNRMcVACgRzxD4RFyty2s66TSNy7G/xSi/VhkMBVWfIHXpDDB85qL3W9FfOkdvmFKSRuPlFTVPcyIlu6q8Hhimq2Nl2+qF70JU6MWF8iXLb84UUtW6N/aOitsVwWOop7xtAeO4Wv4JkhYIcQ/DgRcLzl7HMcWuGq8F4SDsR9IAxME07kLUC8ZC1a+7S2GaiYDsFBueIRGStykWdf4pPI3Lsb/FJ79WPAABUkvyG/nDTBc3Xv4ImivnuUqIJOEZk/SLmkpzNJbganyVBR05nkA45RCUBvZFGfjXf3X+u0U3SZtYeGmyrWwtAy5Rp4KmfLwkHIGFWJUwI6rB5pPitILdVg814Jeg1LdWhBNJ04y/uF0khj6kgZ3lbCVZQhCAhLBsz7xdietPKPPaiZ8juo69z96K2hY2MFg44++Tus7fdmCJgwhgoO3F2PyipwOqdLEWP4+insYp2seHtG6pu+WCpROgDebw2qCQAAl1OASSUYUAHVjxyMCXKL0UzLTx6xy57180Q05hQk8I+L6rbbMTLCSoqCVEjExYtmAWz+EZOka3QlGQUM8zSWNv6i/wAFchCSAQSRoXH0jRCG4NiF4yQTmWGdY4uKzuhurr9o4uXXEygS7lhl84+Lin3Y3PX7RxcuoS5QNSTXLlHBuvpKQCWChjtDRzbixS1jyxwcEomJMssr2dD9YQ1NI5huNl6JhOORysDZDYqyzTgVJwO9cWzaebx3oOoH24Q3tH7s+HNpm4I39U2yLnLI8v1XyilpJzDIHrzueMSNsVKXbjLLEOnRW/mBFIJWS6gpQ+lIXrdeCpxSNg1STQZCuUAVczIoyxu7t/BbU1Mc4ceENbFhKa7j5RKYh/skJnL+VTlXqneJZ1O5LTCV2bb+8wJxEhJLB8nFW2yHSDsNYWTC62p2Frl2bKCgQdYpnNDhYppDKY3h7dwk63lllZaH6wgqaRzDpsvR8LxuOdgDzYq6xzQVjA+RxbcIIw8yB1uEt9pRTPjDhbNfje3ijbXMCQ53EFYjcwkBQM2rbKcq9U7xLmnclxhK7Nt3eFAxEhLsHyepbbKGOGMLJrFbU7C1y5NDF9s+VItKCo6MvgdCntBP0pB4opMwFj4nZjy65cIpy08WVUHtIuhrQtyEh2zP9oVYnUZW9MbndK8UqQG5G8qYLV2IPRjEzUR9SJze8FIqaTJK13cQtjZbehQSSSpIFAC3FuFY89dG5rsrwdFb5C4Zo+efvwWcvu1d5MABcIS3UkkRUYFA5jC53KQY1I3MGDfnzVV3AYlAvkPnDep4Sun5RypQ3PX7QKiVCWgVBJccdI4uKE+UmlT1+0cXLrKX0paFqQsksSU1oHevDOAjGc1lWw1kZgDm8ADysLLRXRJWiShzU6bOaVgpoygBTNRKJZXPHJTFEot7Xp94+rHReWk0Y1JbL7xxc0U0yiKYvT7xxc0UZqFUGLOmUcXBZSEoj3vT7xxc0S3/AA5QoCCNNINFQ22qDNO6+i6q7FnRPX7RwzxndcbFI3UKCLpUksAkPx28o+CWIbLu9sz9yrTdq/5ev2jt7wxZe7vVKrrU7UrXP7R2FW0bFfDSuKsRdaxlh6/aPhqWHdfRTOCiq7VEsQk03+0dHTRu0K4aZ6pPZ7+RH68owywLr7q9dk3MUnwpQC2n9o7sMLTcL6KVwRH+Hr4dftG3vDF293eq1Xcokg4ev2j4Z4zuuzYpG6helXSoZBPX7RwSxjZfXtlf+ZeN3KU4ISd3P2j46aNwsVmad6oNwD8CP15RhkhXX3Zy7IurCThSkEZt/aO7DCw3C57s4K82BfDr9o394Yu3QeqE3SToKHf7RoK23JWv4w5VqLsUMm6/aOrqprtSV0dHI43K8ixqL5Z7/aOvvDF193eufuC9Cz7KIeBnx07zmcPki45qmNuVrtPNelWNTUbr9o3bLG0WCGfFI43KIkWJQckhy1BwfXzjGaQPtZbQxll7q+WkkO/p94yWpUZkk5hVRwb5xxfQqluQC/p944vh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QTEhUUExQWFhUXGBwaGBgYGBwYHRgcGhoYGBwcHRwaHiggGBolHRoXITEhJSkrLi4uGB8zODMsNygtLisBCgoKDg0OGxAQGzUkICYvLCwvLy0sLCwsLCwsLCwsLCwsLCwsLCwsLCwsLCwsLCwsLCwsLCwsLCwsLCwsLCwsLP/AABEIAMcA/QMBEQACEQEDEQH/xAAbAAACAwEBAQAAAAAAAAAAAAAEBQIDBgEAB//EAD8QAAECAwYDBQYDBgcBAQAAAAECEQADIQQFEjFBUWFxkQYTIoGhMkKxwdHhUpLwBxQjYoLxFRZDcpOywjNT/8QAGwEAAwEAAwEAAAAAAAAAAAAABAUGAwACBwH/xAA7EQABAwIFAQUGBgEEAgMBAAABAAIDBBEFEiExQRMiUWFxgQYUkaGx8CMywdHh8UIVMzQ1UmJjcoIk/9oADAMBAAIRAxEAPwBsLxRLwImqKpikhR8QlJQFVAcB1EBnfyj7HRdi5Fyn5imczPG24vb+VbKvKUoqwpJwhyROXRIIclgQAxzyoaij9jSAf4rJzKltiWb+KlKvFk973SgnIKVMUEE1yWfCuo0bWojhpWi1m6r5IyY2YBckai4uFdI7UzTNZC8Use05CqO2JLuQNWJju6ltHfYr6+gLYC94yuQNq7dWoqV3XdhAJAKkuSxZ6MA8fG07bapAZnX0VI7YXgsEJ7s6OJeXqzwNPLSwm0jrFFU8NRL2mNuPkk67+tbkKWl9XRWPscEErczDcea2kqZ4jlc0D0/lR/x61fjR+QR39zj8Vn7/ACdw+/Vc/wAxWn8aPyRqzDM4u0Ero7E3N0Nvv1TWyds7WlASlUlgP/z++cdvdGt0IKHdUuecyu/zvbfxSv8AjP1j57uxdes5QV28tn4pP/GfrGrKAvF2tJXU1WXchBW7tXa5pBK5dBoinrGElGy9jcImGse0aWQ3+PWr8aPyCM/c4/Fbe/ydw+/VWSb2tiqpII4IECzGkhOV77H78EVE6rlGZjdPvxVth7TWuWtwpDgEEKR/aCYYYXDMw3CEqKiYdh4t6Jh/ne2/ik/kP1jf3eNCCV6gjt5bFZLknkj7x1bFE7Y/NaSCaP8AO23mF2Z2ztpBBVJYgj/5/eOxpo10bO8G6Uf49avxo/IIx9zj8UX7/J3BFWO2W+aCZYCgnMhA6cTwFYCqZKKncGyvsT4rRtVO4XAH36oY39avxo/IIMbSxOFwSuhrpRwE0kdtLaEgY5RYZlFfjGwp2W5Qbp3E3Uv8+Wz8Ur/jP1jf/T3aHKVsI6gi+U/BdT24tp96T/xn6xm6ka02cCFk98jDZwsgbf2mtSyCVSgdSEM/OMnUkZ71rFWSNFkEe0Np/Gj8kd24WXC7WuI+/BdjiZBsSPv1Uk3/AGn8aPyCMjRRjvXcV8h7vv1RVh7U2yWfDMQ2oKaHyj62lYDyspat7xqAjT29tg96T/xn6wS2gLhcNJCENVY2JC6O29tPvSfyH6xmadg01XfrOTO5r1VagozUIxoIBISGIOTOHGRgaopoyRmF/NbRyuIWWmyEzlvMWUkJAohS3ADP4QWgymrGFgHKsIatsUeWyPsSZcqTaJKZkw9+EDEJS8CAhRUpxmSoMAw3ju+ZrntPchp6kSTxyW0bfn4Ii2z5M6TLkDvEiWRhXMlF0gIwlCSgOtJUVLxKYh2bbpHIA8uKGppXR1Dpn21vz3lTuiwoTiRKKlrWwUopKEoQ4J9qpUcgI+zzgiwXevxDO233dZwKpHHGwupVoubLVWaRhkoYAByH1JYEk8Kj1jzypkdK4yO5J8/sK5hY2K0Y4A8v7J3SjtLIAEtY1JTzYA+nzhvgErg4sOxS3F2BzA7kfrdJGct1i1o4OtKGqVqJenGXI6x2RCkYiTjdgnDRmzxPvo0VLnmMhjR2bfeimZCXdonX75ULfZDKKSQ2IAjiDr8ekL61jZ4i8bt+yjKGVzXhjtiq1qhTRwdaUN45TWok6bC5X2SyJUjE5x4mw4aM2eJ83ozRTOeY3ZGizbfeinnknUnX75VN5WMyikkM4B5g5GF1fG2eIyN3aj8Pmcx+R2xQ5MTcjsrSVQRtzOAW0l2fDKlgABNQGzJDEk9R05x55M9z/wAR3N/s/orWMNYSwcAeX33pL2gkhK5a/wAQUObM3xMUHs/K7tMO26TY0xpaHc7JFeqiJZbcPyo8Pqy/SNkDghjFawybfrwl4m+LGkAcA7NtUk9YRU85hfdeiYlhzK2myHfg+KbyLSlQcHnFFFK2QXaV5hVUctM/JK2y7ZpJWsITmogDzYRnUztgidI7YC66RsL3BoX1K5bMmXKCU+ymg3JzKuZMeU1sz55DK86k/foE7LBGA0LF9s7AETe8SGC3xDZYZ+rg9YtPZqtMkRgdu3by/jZL6yLKcw5WeKnZLs5z6Rc4fT9WS52Gv8LpQU4mm12CvApo4ZqCozyyVlFJpf7+wqwd11XNThIVoaH9fLjCzEoM7OoNx9EqxanD4+oNx9FGcXPKvwaF2H04mm7Ww1UhVTGOM23KNkWJBQlTkrLunCwSNKvV+VIojK5ri21gNv6U+/a99ULeNkMpbENk+RzAINOBHWFOIxsliEzfI/fmmmHTODjG5UjXhAeG0wml7WwR1bMY49NymEmxIKEqBJUXxDCwSNGL+J+VIojK4OLbWA2/rhTr9r31VFssxkzMJDbhwcw4y4N1hViEbJIxMz1TOglcCY3LS9jP9X+j/wBROT8J3Fyr7JKUcEmUQkBAKjk5LAk7kqIHmI0Y1kbL2VcwxU9OJZBe67++KSlJxrUpRICBjHsnC4BSHBNKHNxmC3Moc5Yup2zzOsS0AA+GoRNpTM8f8Q0SFVUtjiK2AxBnLUHLi3xuUarGmdBG5rySbkjXw5+aFt1mmyirEvxpQVChDEKUjJQDglJYsxDEODHZ2V7UTNNDU07i1trftdY2WFFMd3NuFHNdY3Wgu69khKQpnTmDq3yMQVZQSQzHTS+iuaaZlTEHB1jbXvCW31be+WMOQJJbJztwEOsEonMJkcLXSjGKhoaImG9t0vCCC+babjURUwvMTw4KakGdtio/vKkHwkFGgOY8ifWH7a2OQXJslj6Qdy5Nnrms9ANg0CVdY3IWR87laU9KGuzFXJSc8203GohXDKYnhwR72BzbFV/vC5ZoXRoDmPImH7KyKQXJslj6TwUZ01c1noBsGgOsrG5CyPnda09KGuzFSMo1hK9gc0hM2SFrgVprBfKGBUzjNKsn89IgKihlhlIIvr8VcxSMqY8zXWv8QlF72rvljDkl+p+VBFDglG6IF7ha6RYzUMNomG9kGZJIIh+QCLJExxabhJ59lXLNAVJ4ZiEtTQkG7FdYV7Qtyhk26nY0lagQkpAFSXD9Y7UED2PuVl7RYjTzwhrTc3v5J3YF93MSvZQP19INxCn69O6MchR9NL05A4rYWK+ikNVQ0Kag8/w8jHnE9C4O1Fj4/eqp80cgzApT2gtvegDMuVFi7ZAB9Tm/PhFHgFE6JxkcOLJViMrCAxvCzk6QRUaH6Ra0dSYZQ74+SCpJjFICpJtSaPhcevPYxUdeE7PGviqhtVEQNQoHxqp7I9TzhXiNUD+Gw3HKU4pWhwyM9VZ3bF2cZEbhvjr5QuppzC8OCnZWB7bFVpti0ahSdNfQkND0VcT9SbJa+kHcvFS5qgTQDYNC+tq2ub02bc+KJpqYMOblXmQxfMZEcPqM4CpagwvDgiZY87bFUJti0ahQ019CQ0PRVxPF72S19J4LxmLmKCjQDYNC6tq2vb02bfVEU1OGHMtj2Gs5V31fwf8AqFZaCjC4hObbcRxFctQT/WuWU7gKQXw6NHUjRNosWPSEUjc1tlRK7PqILGQABrNWAkBz4aeEZmjVcx1c/KjG4s7W0e++v8IhPZlZBxTZdfbCrRNVi/3ufHkGd8hGecDYLqytbYfhbffcmFi7ILf+LMGFwSxXMUsjLEuYXwhsvhHzqdwWM1XmjMbBlBXzBJYVgrdJtlTMW5okesM2YM6RuaQ29EG7ExGbNU5U0ZFIB84GqKJ9P5d4W0VU2fUbq0coFWyeXJ2bE9ONZwD3WDktR88n61iXxb2j9zl6UQzEb+Hh5o6Ci6jczkut1jMmYUKAcZGrEHIisOcPrmVsIlZ6juPch5YjE7KUNiAekHWJ0WV7Idc5zRAPWG8WEyFt3usgJMQjabAXVkucDQpAPn9YCqaSSA9rUd6JhqGSjsqQ5QMtU9ufswJ6MazgB9kM5PE1y+MSWLe0LaabpRtzW3J+g8Uyp6ZxZmJtdK7ZZTJWqWpIcc2IzBHAiH9BVx1cIkj5+RQczCx1nIczAASWYQYdBcrMamwQUi8xNKky0YiApWrYEB1qLElIHKrwCawZw3Yd5Nv0RL6WWNofa4Pdv8Fbd0/vUKWmUoJS2I4VMlywc5ZuPKN4ahkmjd1nNE5jsrtx8vNXYgMxBQaXGwWBNtVT350SPWGIwLMLvIB8kE7E2tNgrZVoehDHz+sAVVC+nNjt4bIqGobMLhWOKuIDK3CNl3O6QpTJxBwGem5rE/UY65j7Mbcd/eqGnwgOb23a+HH8oObK7tRSQH86jfOHdDWNqo84+CT11I6nkynUcFVhQcA6ln/REd62pNPEXgXS6V+Rt7I2XdYVVx0+8T59oJR/iED794Ku1Se7wg4S+z6ecMKDFTUvyFtkTBU9U2sq0ngIclFp7d3ZQTZeNRCFEOkMTTQqrr+tokq72o6E/TjbmA0J/ZHx0GZt3cpHaJJlqKFJAUksc4p6apZURCVh0KBkYWOsVqf2e/6/9HwXBCycnnaBC+6dCSspL4RmfIVNHDDeOhTDC5Yo57y6Cx17j3rL2u+xJA7xaUVGBwsFQGIKxJ7sVYI8IDAvlqNlcjHwyFud7hY833Vkq9gpCSlpgUHOFMxZUoFVEju6pokVZvFlmeZXXC7sjkjDZC+ze+9/Na/s7Omps8sTQy2NHyBJKQeQYRtkSyqna6VzmDS6+TKct6c9IY0IZ125kvqM3TOVX3dOGAoZLlTklPjoMnOQ4CKKUEvzA8d+n9pC9hAtb91G+EoTgwu5FXb2q5NozZ7nnAs3ageH+n6eq3pAWyC3qu2WXiWlJpiKR1LRJ1kphgfIOAT8FQwszvDV9HuucgJpQMAkbAaR5NPdxJdqTrf6qmkjIAA2CQdskJIChmlTPuFBRbyKT1MUnsvM9k5j4Iv6i37pfXxfhh5WRmCrdOcel4fk64zfZU9U5umcqIu+ckowMl8Tk4fHkzOfd4DWH8oOfMDx36f2kT2m1rKu+EoSUYXcgOC3ta5ac94EqO1Tuz8bfoiKO7ZBb1VlilBa0JOSlJB8yBEnXzGGmfI3cAqip2Z5A0r6Nds9OGjDIDYAaR5NOCb31Pf9fiqSWMiwGwWc7ZS0nCoZpOF9wXUOhf8ANFT7LTPbK6Lgi/rt80uxCLsB6yNrsqpiSELloIKT/EUEg+JIYE0JcgsWDAxXVz7Rhv8A5GyXU7Q52qAvOVKBXKlqUuabQUrRhQlPgSapmJOB8WKgzHqEGSF5p4dWm1r2vcJkGU8BbO8HI0WvrfX9URLShfis6lIliTimyhPJ8QUE+ILbEFTMCsIf2S2kaxRNY9rr8a23B8VtO2IMzv1c7W+m3F+fVELfzanT6PFLhmTrDN6ealqsOMZDUZYZqTLCGTQkuEsrkScwNhDyQHOXX+enwSR7Ta1v3VF7BKVpwPUChZ3YYstHdvKAqvtUxz7g6ffkiqK7ZNNl599w/pEvVgiF1u4/RUdIAZm37x9VrpcoKCAkEq160byjzo2cAG78/fkrYvLC4uOn3+qQX8RjltnhL9aRS+zt+16fqkmNjstv4/olNqUzH+YQ3xX/AI5UtN+QpxOvyZMYrUFEa4Up/wCoDxITZpDdyWSZnm7kBbrQFqls7hKndmdxk2jNDbBWBspRNI2xKJuuWFTUhXsu54gAqbzZvOHGMTuhpHuZvt8dE5o4xJMGlfRLDPSU8Sc48tlbxbXvVBKw5tFke10tONKxmXSeOHCx6KbyEWnstM+z4jsLEet7/RK8SiAs7vTD9naf/v8A0fBcWJSgp7eE+0JWe7lFacIIIws9XSQVglXhoQwGMO7Fxnl99FswMtqvnPbooKpffd7LW63CES5mRA8R75IxUJcUOIau/aLMjqkvNMzNtfRN/wBn+F5GAqKWmMVJCCarfwpWsD83SO5JvqtHf9aP/t+6+iAR9SdfHEocRpexX210FabMSXZlb6flIaGEeJlos5Dup82ylZrIxcxjU1rptOF2jgDEZiatfKF8rQ5padiiWXBuExkXyRUFSXzGHEH3FQ3KvyiPnwJ2bs6j5p/HiTS3tjVU2y8TMZLKZ3rqdz8hpDXCsLFKc7t0DW1XW0GyCIfJ/pFCHW1CVkXQk+xqJcJYnXToQwhlHiTgLHVDupwVZZrERUj0geprHTaHZd44QxFoJBcPSvSF80bZGFjtiiGOLXBwR1nvsjUpfMYcQ8qhhwrEfPgL83Z1Hw+KfR4owt7Q1VVutipjCrCu7k6n0pp6lzhOGClu925S6trOsbDZAWizBaSkhweDw6cARYoJri03CWJsKJS0L7gTWUFKQuks0UFJEtIbB7JBcEEMXEBGMFxLgL347vL+Uyhmb7uYy43G1ydT4/uiLNYwSD3MtOEAJISoFLFRd1LU5IIB0plrHanhyl3de4vv/Xh80LJUyPAznUC1r3CKtAV7r7uA7QWHlrrhDWBCXzZZckJYnzHQgtDSPFCB2gh3Ut9lZZpKgX14CBKmsfOddlpFAGI0uaF8h8IFtcWK1BsbhFoveYgBJBJbMU67RLVGBnqEsOiqYMZiLB1W6ocqWpZUsV+Ah5h9G2mjsEkxGsNTJe2iHt9mUtLJLEF8n0jWsg6rMqWObcJcLJaB+Hqr6QoOHHuWXRCLsVmmhTrbLR/pBdHRGKTMuzI8puEzkqKSFDMFxB9VA2eIxu2KKikMbw4JjJvQpyUQNmCm5Fx6g+cSUvs/KXaAHx2+SetxWMjtDVC220mYRsMqvxJJ1J+kPsLw4UjTfcpVWVRndfhaj9nI/wDv/R8Fw2cglpr3tK5UlcxCO8UkOEORi3ySSSz0ArlTOMJHlrSQFvTRMklax5sCd+5ZC6SJ01K7RJBmKSrFLXKeoUlKlYZg/huoK8NSARUvRBi9TKyna4SdM331P0VBUsYGCNozNbsURLtcmz2oLWBKlICqBITXCfClKaOTtvB2FyufRscX5zrr36rGpaPcrWsM36Jn2e7XS7WpUvB3M1z3aSXExOz6LbT41Y8Oc3fVI7NdsvnMmtNYIkcGtLjssQCXWC+g9m7sTKlkMCojxlnqfd5DLrHluLYhJVzF4Jyjb9/Mp/FTiJgB3KyHaq7BJmhSAyFuQNEkZp5ajgeEVvs9iJqIunIbub8x3oKrgyuuNkgtNpKUKNM9Yf1DyyMuC5h9M2eqbG42BKXqm4S4UVJ1emlacDCenrXh/bNwrTEvZ+F1NmgZlcO43v8AymtnV4XG/wAoeNsV5+8FpsVC1zyiWVDN25PGdTIY4y4IvDKZtTUsjedCdUIm2FKvaKk6khvNoU01c8Ps83BVlifs9C6mzQMyuHAN7pslbw9BBGi8/c0tNiq5628iKaGAsQLmwOLTYrKW+Q2WhVdyEBJIlKChTApKuoFREZLLMyxL737jdKZDI3XN80rvdKEhAQACVejH7QxwiomfPYuNlvSSPc+xKCXMbPQj6RQ4i5wp3FpsUdNcMNlol2BKAH7pQORQpKurVERssszLXffyN0qkMjf8vgbpXeyUJwYAASatsx+0MsHqJnz2c4kWW9JI9ztSg3r+torJHBrS4psxpc4NHKfWe7JaEJGEKUR4iQM9g+g/W5gaqullfnzEeHd5fqrWnpI4m5bD9T4n9Ak16WUSZob2VAsNjkW4ZHzijwWsdOwtebkJDi9K2JwewWBVMqWSaVrSHT3tY0udsEnAJNgvoFyXHLTLIWhK1H2yoBVT7ofIDhzjzHE8XqJ587HENB0tp6+ZTuOmbG0A7lZG/bvEmbhBOE1QTtsTuC4i4wXEfe4AXfmGh/f1Syqh6b7IKWCSwzdmhvI9rGFztghmtJNgt7c1yy0yilSErUfaJD1OgOgH3jzDEsXqJ5+oxxa0HS2lv5KeMpmRtDTuVkL6sHczSkeyapPA/MVHlF1g2Ie+U4c78w0Pn/KV1UPTfZLJkyn63ikoqbryWO3KXVM3TZcKQu04ErLMt2AIJpSozHnD5phaTG1u3gkkksv5iVUXQWORhZiFKwN6rPVMKKqc/suW8/Zt/r/0f+4SuTJPu01+CxysVDOW4lJPqs/yj1p5YOOY2C1HZFysz2XmqXPQpZKlKlEqJzJJQSYmfav/AIrPNUjf+JH5JZ22Q6wKe3qQPdVvBuBPDMNjJ8fqVnWMc+ks3vH0WcTIIIIUkEFwQtNCNRWGnvMXekfu0vcirkmsuWpWQUCTyIrHTFGufSvazuXymsJgXd63V3XsACkliDUHePNJoHcbKnfEHahJu1ttTMl0aqwR5BQJ5VA/tD72dhe2pzeGqAr2hsYbyskyVIUlUXbwHNylKI5HRyB7eEkUcBwq8jvE7UUzo3L0zC8XjqIwCdURZZ4CkpCqElxtTMQTQTSB2U7JT7R0VMYjM0AO8OU2nSkqQoO9Ghy9oe2yh4ZXQyB44SByg4VeR3idqKZ0bl6dheLxVMYudUXZLVhUkJLgu6duIgrD5pM2Q7JP7SUVN0+s0AOvxz6I62WjwmgFR8RBuIH8Arz+T8qsk3ineJF0BS4xL1rt2MIS4ISS1BqK1zOQhjhbS2bVa07S1yptU7w1NHHyh7iJ/AIRcv5VdKvFO8SLoCl5iUptuxlAJcJdqDX45QywppZNZbU7S12qnaJuHLnFJO3PG5veCmsDwyVrjwQtdZrUlaUAq8AqCK0NTzjzpwcDkfpa6uS06vYLk2/hZztFaApaEj3En1LxS+z8bgHOKR444NAbzuqLmWEz0E5BQz30PVoaYwxz6N4Zvb+0loyBM3Mt/d97Jws+RqDoeMeZywO243VLJDmNws32wtaVhDfiURyOEdCQehip9mIntkeeLD4/0lWKANa0cpTc1pAmoKswc9HahPm0UOMsc6jeG/Y5+SAoi3rNzLd3fe6cLPkag6HjHmssD9uFSSQ5jcLNdrraF93h3UR/tOEDycKir9mInte88afHVKsUAaAOVnSl+D5c3y8/pHouHVIifY7FTdTD1Au2W8wKKDNnkP8AtDogO1CVvpyu3hbzPWk1yDktkAAMuAEAVT2QwmMc/JEU0Ds+YrSdlO0abJ3gMrvMeH3gGbFuC+cTsoPCcNcG7hPbisc0hdptC8cyagIST7qWdqBhpQfMxO19UH9hmwPxKZ0tO4HM/cj5Ia45eG1YWZkKDDRlJgL2kcXUMRP3onDwGwNA8fqk/bYPMGft6N+FW4MF4V/1UfmfqVx//HHn+iF7L3AbTM9ohKSMTsX1ZsPCscfKG2HKCIsCUvkgNnFKBdqRO3Xl28hg6S2TpCviCwgQ+znW7bWH00W7cWMYylygtZmFyp/1lw5RtDQNpeyG2XV1SZTmJuqZVnJWEhnP3j5VVDKdhkfsFhLM2Npe7ZGL7MTFiuDzJ+kI3+0FKdC0/L90LHjLIzdl0Mvs6qSCrCGGZEa0uL0kjw1uhPeES7GhUkNcT6qlGtYfNXdyrmyUqFQSOTwQaKV7b5NEbDT1TQHsaVCz2VCTSh5RiaUwGxbZfKyWoJyzX9Vemy96cFC+9IErpoooi6XZK5ZGxtzOV47GKP4R/Wr6RNuxajvsfgP3QX+oRePwUJnZ1UkYyKDM4iWemsG0WI0ckga29ztcLWKrie4Ab+SoXJSoEKyigkjEgsUYVUi4gpKlpQspQxURiYYiw11MYDC7kWG+yxdLG29ztv4KVnsSEGjg8XetdY+soxE69tVo2xFwiFFySYJXdQRNWn2VKA4B/wC0DTYEZXZzHuqGmmr44wGg28lFGtS+rgxoKY0/Yy2SyqMpfeXfxU0AmgzJpGc8rI2ZpDohHPawXKZS+/b2QptSEKPUuYm5BhznXvbyuFs3GsotmQdsC3eZic6mG9BLSgZISsjVtndvcobEA5JaGLrW12XdjS51mjVEyb1J94KI1KQo9SHhP/pdNKbs+RTOSWrp7NkBHmFCfNKyVKUSeMMqenZA3KwWCXSSGQ3cvInJwsYKBssMl1VMQFZ4iOT/ANoYNZVACzSt/wDS6g/4FWyFIFA/SBJc4dZ41WL4HRGzhYq+SQoluHzgeRZFay4UpmSFBTlSVB6qJI0YOw1HlGMUUfUF2jfu7x+4Xd0r+me0f6P8om5Q1roG8CqZt4ka6xN+1oApmgd5VPGSaOMnuS3tUlJnDE+HESWd/ZVsRGmF/wDVR+Z+pWkhApxc8/ojez9mQVsJKghJIdTtiDVqsu+Twyip3NN3WsQfmEmnlDm9m+h/VYkFktpFLh8AllF9hqklXKWMNkXZbMgoB8WMmrgBOHgcyYoXyOD7cfO6Qv2vyqrfZjKUMqgGhBocstYArWtnhLwNW/ZRtDI5j8p5VS1spKtiPjEbizb07gmNVrCQtoq8ZSgMKFIOrrxA+lIhJ2MNsjbet/0SCUx6ZG2PndLO0c97OSCGK0pzD5vlm1M4IwuE+8tJ4WtG0mUErKE5DJ49Ow+nE0oB2GqsaGBs0gDtkaKUcU9nr03oqKrxt5/f7KvAA04VFsT7zhxmPt5aU6wDXwdSK/dqPJL8TpxLDm5C9ImMtB/mEQ2MNvTEKHrBeMhbhd4ylNgQpG7qxfKIadjDbI23rf8ARIpTHp02ket0q7SznkBiGUsDMPTxZZtSDMIhPvLStaNpMgck9w2VM20yZayMJmJxA6hw46PHo0TbtJ7gU+kJFvEhbCZaAqy2qYCPHaAPIFShDFrC2eJvc1IJSTTzOPLwlXbmwNNSUs8qzSieKQQnr4ngewfTl53zFNWEsm6Y2DWrLKqQHYE1PTaO1BTiWTXYa+ae4bTiWUZthqigaM4oxGWTvyPEHhFHvx9/fcq8AbIe1oAZTjY/DLPj5+ULcSg6kWfkfRLcUgEkWfkKJWxSdiIi8TF6cqRqBeMhaiZeMot3aVp3ClBfSgiPla0nsC3rdJpGtP5RZKb+nYu7qGOI5g5MKgZZ6w0wWMiYk9yKoW2cSkN4FkvoDWKGtBMRsrDAJGMrGl/2VQqY6sYYF3YUFdOAhNBMYn3V7iWHMrafJyNj+/mmEmeFZadYoIpWyC7SvMquimpX5ZW2XgkFQBLB6w3wynEkmY/46rfDYBJLmdwjQcqhwzZZN0Pxij+n36/oqgW2uhrUkAhQIrQ/2NRn8doVYnBmZ1OR9EpxanDo+pyEVd2a/L5xPScKUcm92Wwyir8KgyvLUVFfrA7y8C7DYr7GW3s8aFPLimD94Cj4QUHOjEqTSuRoekTntPnko2O311sFW5Q2lYALC1lTe6Qu0M494iubAjpGuHkx4XGHC2p38SVjWU4npMhNtb/AJrdtiONKlHCwBNKPhAPln1ho+pDGDk6fFCCUGIxW8PTvXzpKaOz503Bzh5TzOicHJHKwOFkN+8LlmhdOgo/Qw9bWxPFyUtfSjuUwtc0gqyHlAVXVtLcke3K2p6YNN1G8puAOxYEZRMYkwvjsEROC6OwVcrtKkaxMuoHFKzSldm3yiaMILkkehjWlpXxytdZdoadzJAbLik7ZjKLOnmdE8PCoqeUxvDgrU20AAHTcHd/t+nipFXA4XDt1TtroS0aqucvvCAMszx6wvxCraW5GG/el2J14cMrD5qu12jAxYsCPhEnibC+LKFL1DS5tgpyu0qRrEy6gcUtNKV2ZfCZrJBcuDBFHSvjma6y7wwFjwVPAQQtLYkKCgCHdiKcos4n5SmzhmarZV8ASZ8tUsBS5iVJoMgS49YcsqGOkY8nYEJXJTuLXAcm6tvm8f3mYFJThTgQDRnw18618hAEsoazpjXUlFxx9rMUJPTqMwYwgnMMgcEzpJTFIHKabYKO1NwfPlFL71A7UP3VS2uiIGqrKitQb2RnxP6+MK8Rqg8dNh05S3Eq0SDKz1XLfiCXAdiMqxMYhGXRWCnpQXCyFReyhmlX5TE+aMoQwKaLWVkeEhtwR8YNw+B0ct1pBGWORBS4IOsPiLixR7HFpuEtm2ZaD4QVJ21EKaihN7tVrhntCA3LKr7BLWpQVhwgJbnV40oad7HXKE9oMThqGBrNeUbPQc9jFBSTGGUOvpz5Kbo6jpyX4XRb00dnG4PrtFD71Af8APdUza2KwN1SteNVPZHxhRiVWH9hhuP1SnEqwSHK3ZM7rDlf9PzhQ/hT8m6PVKgSaNz22Bsu9PM2J2YtuhrZOMlOIKWNBhahLnXRx6xk1ssLbNdceIT+hxN8jjGB496Y9m7V/BXaVSps2YFAElsOFTpCRqHLuWOQjKeKad7QSLLlTWG5a/hGTu080gAWYgbYi3D3Y7x4YGPzD6H90vfV5m2KyEueQl2htY7IIC5UxiIxeEeTtzrSHLcKNhd1j5J6zBWll3OsfJeVOUksWPL9VgSrojCA4G4KErsO92sQbhRn2lgSU5QsmLWsLnIOmpnVEjYmDUlDG1EKwrQA/zqPSFkE8Ur8pbZO8Q9mnU0HWY7MOdLK8jgIZCnYNQpwNaOFfZkAiojTKLL6XWK0twdl0TkY5rgH2QlgW3Lg+QiRxf2hfTS9KC2m5P0CY09LnZmfykt73abPNKCxGaVNmk688x5Q7wvERWwh+x5HcUPPAY3WSy0Tgly0HzOaxhc5cpqN9VMIWblUCcy8K0AH9UhdTzxSuyltk2xL2bdSwiZjsw50tb+EWlI2EMmwsbsFOhgChMtAQCSOEclkEbC4oyipX1UzYmblU/vHjwrQEnLz25wLT14ldlOicYl7PvpIRMx2Yc6WRSFBhQQcp22tlDHnl5x0cVq1vCdWe5PAlUwsVBwA1Bx/X1iaqMelY+0Q7PeeVRU+Dxub2yb+HHh+6AtNnMpWEtuDuMutDDmgrxVx5tjyldbSe7Pte4OyiE00MGPAIQINytTcnZNMySJkwkFamSE6DPEXzfbb0l67FsrmiEC2bKUdHSNI7Q4usxfVjMmcqWoB0ln32PnD2jmZK27fL4ISSPIUNZFjEAdS0fK6d0ERe0IeaQsZmCcpuxKsyX8vpE8cbnHAS7/UHjhB2+zd1hYg4iafOGeG4m+ofkcLIqnq3Sus4IdZLbxQNjMjg1u62eQ0EnZDGWVZAdPvDhuD9ntP1S/8A1MNNgFEFixAEK6qkfA6ztfFHwVDZhcIy7p4SV0fLVt4V1M/Ttoi46Xra3tZPe7jRLLo+5J8uXOSZgSUkEMpmyfWmkYz3yaIyhDnTAN5Ti8VIm2e1KksgfwiChmBSamlK5NzjpE9wcy++qMqonR5rjuSjszJtFoTPQiZLGEoBUZSSpiHo4PF+cES75iSFnDNoBkBssVPSQBk0OMPLBOC/7PC2oHME4LgiRWuGhfXKuhPSrxS7aX2VcDyqbXQMQxenPlv94FqyzouLz/fCGrsogcHqi1oK0EagRJTR52EKbop+hM2QcFKZanocxmImXsdG5ep088VVF3gpjZbSRhSrJThJ3aHFHXGQ5HbqGxzAW0wM0R05HddN7IgKWlOhUkHzLGCK2YxU73N3AKmImZpWg+C+i3baUschkBwA0jymYO1vqTyqeSIgADZIe2yUqluM0qDHgoKcdUg9Yf8As3I9lRlGxH0QVZH+GHHdYS0WfGkgZs/nRou6iPqRlqCoak01S2TuSxCnoaEZjaJtzXRuXqkMsVXDbcEJnZLUfChYzHhO7Q4pK0yHK7dQWN4E2kBliddt9uQoW5GJJAzzgyoj6kZak+GVPu1Q2RLpa8QbUekTZDo3eK9Vjkiq4bHUEI6yziClKh7WR30hzSVnVOV26hMZwQUn4kZu2+3IRSV75OH9IKqQek629ikVPbqtv3hbuVLCghKR4tSTnk2eTCPOj2gGga6qyc4sLnOOn3dZ/tFMTjljXCX6iKL2evd1vBJsaHYb6/oqrgkIm2mVLV7KlpB4ijjzy84f1ryyI2SGFt3L6TZJw7pH80wnowjz42Ecbf8A3unz2HqO8GrKftCkJIC/eE2Yh9wMKh0KldYpsHfaRzRy5yX1bOyD4BYcqYj/AHCGmJ/7BSef8hT+bfc2YxmLKyBTFEnKHSG7jdKpA9+rjdL7xtQUqXm4Sp3LuXGTClIa4MwNlKJo22KHdyQKlqfPz+8XuFFgm7W9tFrWtcWWCZWW1pMtKCUslyzBJc5uc1ecOHts8uHPjf8ApJXsdYCyCvtUvvB3btoHcilXI4v6QDXa03b3vojaAFshsNFCxrAKnIGWfnEbXtJLbDvVVROADrlTM9f/AOij/VGmqHETO5G3XdJmTJRmEiWtQSVlTKINPC4L82aOrgbXW8IcDmYNl9BTckmzWaemUtawpirGQpmBHugUaB2SF7gBvrZda58kjCTvZLux9sl94oJI8aXpkcBDgnfxDpA1XDUPZYd/KWYcHscS8GxWDUjEls4oY+yEQ02ddDKlzE0Yeb1h03GCAAQLpwzFXBtiFKVJUouoOwoBAtZXGe3AQlVXOnsNlcJbhxAF0FeyCtV2hVahW4gWeGN47SZ0OJy0x7BULDdxCsSi7ZR0p6Rkbsy3xHG5apnTOyby0tlBUjQ9pB2SIOIN0ai+MJJcgnNmY8WORiTnwM5uyRbxTuLFG5e2ELb7xM1gHZ3zck7kw0wzC20xznUoSqrOsbDZBSFEaE1rThDtL3boW8LBjZQBSreBJqeOTdNKDFZqY2adFRZbvUFOoknSkfKekbGbojEcalq2ZDsjQgwYkaDtV34i4cHcQNNTMl1TWhxWal0adF6x3eoKBUSTlllHSnpGxG63xDGZatoadkaiz4iQILdayStJBumMq3zUDCRipQu3WkTlRgYc8uYdCqWnxloZ+I25CDWozFYl55cocUVI2mZlCU1tYal+bhSs/hViSqqSCCNCGI83giZjZGFpQbHWN0/ldoWCXxBlFRAZi5BLAh05cYk5sFkDhbXVOY69pBuOLf2l183iqcQ+QcgZ+0XJJapPyEO8NoegLu3S+pn6h2Sa1WUrT4S1c2eDaqDqtsgXtDwgxY5wyWOhhUaBYGEK+zWdYLrL7AA/GCqSi6b8y+xsDTdGGVQEO420hq15Ybhb2DtEOuyqd0hic2+hyhkzE3ga6od1ICrJV3qzgOoqXTOu4rWOJsegQ01PiNH6fOAJ+ERFynV0yUrtEqWpwFK5uEgqNBoQDA63Kf2tJJJNC+zNs2zQQ4dmybxtDWgBaO5LptEqzzkWlaFYylihal0bJ1JDF665Qvjk/Fbl+/BA10rJBdosjO5lS5KUpQAEJAomtAz0FSWcmNXMcXEoFr25bL5KmZSGR0CHGpWlsVjSmUk4XUfaUcuQ/WvnEFXVj55C65tc27v771a0dM2BgZpsPMn9uAll9WQIUFJ8OJwWycV9a9Ic4FWPfeJ5vbUJVjFMwAStFu9ByYpXENbcqcdq6wW/7L3YJSMvGQ6zs+SeQ+MeYY1iD6uYlp7A2/f1T2GnEMYvuVmO2F2CVMExAZCzUDIKGfkRXrFL7N4iZo+jIbkbeI/hCVcGU5hylN1+KcjEAQSxB5GHmIkiB1krqdIzZfSVWBGQwELtYcDQAHwmmfCJl0e1je8g27u5LnR3sL3vIP6WW7bqSMRCU4lzyHYOEyxkNndPSCKCR5qXEH/Ij0C5E9zpnuv/AJEeg/lZuRrFabAXTEEkre9lrqEtDqSCtQdRI9kHJPDjx5R5njmJPqpTkJyN2/f9k+p6cRRgu3KzXa26xJmhaAyFk00SoZjgDQjmdopPZzETURdKQ3c35hCVcGV2YbFZ2YScsyWiupoDM8NHr5LGngM0uQK5MkNVOWfGtatSm7/KKX3aHQBo8NPu6rG0sQaG5B8FXMl4VAswJyyaFmI0rQ3qMHnZKsUogAJWCw5sh7bPKQSDmWfnE5VyOZES3dCYPTR1FW1kuyol2nCtwSpD+9m2hzLcnhXSVjmvs86FWGL4HHJT54WAOA2HKPBBY6Q+DgV5yQWmxRWAVpw+EZSShjS48LSOMvcGjlaKTYkIQkJTmKqIHiOvkIgamqkmf1HE/fA8lb08DIm5ABp8fXxKR3vZUy5gYUUHbYg1b06xUYHWOmjLHm5CncYpWxuD2C10EmZhUnnXzgrFs3u5ymyQz36RstRMs6EMMUpb6oVi6uA0Rsudh/NfySiQOafzX8kkvooBQEgDMkjg31hxgkkhmNybWRNGXFxuUpt1oKQGoCWJ+kUNdI6OK7d1V4DSxVFUGy7b270NKtGBWZKCdcxsdYW0dY4OyvOiqsawRjoerA0Bw3A2KZ9/tDvdQZbY6oSrnyjCfhd4eVf2UtYRbZMxZGEqKSdgtKkDkAVA+UDLYjRfWbbcwUS4UCcyBiB4kUY/XKNQ/SxW0VW5gsRcLplK7sIxkl/aLvm/E5U84SVDXCrbY2BtZEsfG5pdbRDCxzR/q+que0O+ysurTf8Aj8l8zCThzgtwuEsa5oddam77alUtAKvDmQNCwB86R51URvjeY3bA/ZVwwdRolZyPv5pV2itAWUoQ5AKlNqHpVtaekO8Bhd1HP4+/2SrGHhkQa7c7+iDsJwrSTkFAnkC8UNe1z4HtbuQVNxZRK08LbWG+AHSSAeeex4g5x5hLSu4VU6MPAISztVeCZksiniUG/pCnI6gecOfZ+neKkO7gboCuDWRhvKzV0H+KjRif+pPxaLDEj+AVOVX5CFr5N9JBBxBv389GHpWJhoIP/wCrpSHWIP8A8mb5JN2wnYiWL4LRMH5wlSeuFXSC6HSf1PzWsOkpH/s756pRZlHE5GRHnFLUtLonNbyCm0dg8Fbex32lJIKgHqHLYhoRvHl81I/a3mqwsbIAQlXau8BMltuoEckhQJ5eIDyO0O/Z6meKjN3A39bICvDWRhvKyCsn2/Xzj0mgqOjLc7HQpfRz9KYHv0RKZgLEk5AH16t+t4py08BVgc0i91TaJjlKBUEvyHDqfWFuIz9NmTk/RLsTqWsZkHKjPs+JwdTE1IwPaQVOwTmGQPbuEoW8s4V+R0MT09M5hXpmGYvFUMAJsVfYp3jASSQQSRoOUF4e+S+U7JF7T09NkEjAA6/HI8U7K9eL/AwwqIs0bm94KkaaTJI1x4IWrs1sQoIxKJQBRs2NaPxjz5zXB2R99Lq2LCQXR8rPX5accxIBohLdS7freKbAYHBpcUjxt7W2ZzuUmtswJYncfB4aYprDZTEv5LK6Vead4ljAUvMK9PtpmKQCpwkEAbAl/i8NMIaWy2K2p2lpsVy0yMaSmKOaMPYWlNaOodBMJG8JLiKDhXQ76GJuendGV6hh+LRVDBc6oy7ljGwqnC54HhWD8PkkJynZTntLBTiz2AB3NuR4+Ke3PcptBXhmJRhwuFB83y6GGE7TopKJ1rpR3PEQIi1o7r7XWqQEpBRMCQwEwEkClMQIOgzePt11LAtpLvFdpsiZqgEqLlkk+6vjXT1hFWP/AP6L91kfSNs2yAT+0FJIxWchjUCYDoRqkbw8DkuMaxVnmApByhkgtkPiCXZSgTmRT5x2fgTqgZ3MW0eNmn7LXWVtkCQ5cknf+8dBSe7djLZdZKs1JzE3VqBnzjhCzLrqBvNvCFgkFsNFFzsn4tCiaippJQLdo9362RbaqaFgJ0HedviqhaRNrjxH15Z05QZS08MQtGuksj3G710Wd6P6feCZIg8WKGeQ7dFXX2dXPcSyWBxEqJAxdc4nsQlpKK3UOp4G65FRGXUKi02My5ikzMWNxicu7ZHOtDQ8YOoWU8zBLEbhfHUvTdYqSVB2hjLI2KMvcdAur3Bm6MRJmt4SQNn+8T01Xh8rrub8lxmK9MWaShbTIWC8zFU5mtesMKGqpHHpw6HutZcFcJXbqEmSGIJ9N24w21Xe99UHNsyB7yvL+8MIoqx7btvbzXc4l0+yXq6yyEioU55feBZxKHfib+K4ajrdq91JadzGS6X1R1h7OTbQkqCXSPxEDEdhWvwhLX4xSUrxHKdfDW3mmEDJCMzEHJsSJZIZi9QzMRQjOGUJY5oczYrGeWR57ZXS1axsh1bIsExQdBUEniz+sT9ZU0DZbP1PNlQUcdf0uwbDi6owBLguCMwf7w4pXRujBi2SiqbK2QiXdVqsgWKsRsQ8bSMDxYoQkbIqwdilTkGYhCcNWclJU21fiwicq8SoaaXpPvfm3Hmt2Uj5G5gl8mwJQpgMJFDSobMVyh5TsisHs1usTFlNirwyXLs2sEvcGtuV2hjdI8MaLk9yql93MBBL70jFj45hpqmEtPU0ZAkBapIsgRkGHIfWNGMDdkNLO6T8xR10yMRX/T840KEuqzZiMgP15QrTSy8LORVk8T+hHF9WnuLtPI/d0SlYkrS4bAS+rgpDMeLQoqaOV8hc3lFQzMaNVnZst1FgGJJz30yhq0WACGOpugJJ8A6xTYZCJJRfjVIa2QtYbJjZpKDLFCFkl1EjCRoAM34vD1735zrp3cpA+1vFUXjZ+7UlikuAXSXzALcxtwgKsaJoC62rUbQvLH5b7oa8Cvu1FCVKIYnCCSEuATTLPPiIl6uTJHodToFQQMzuQc6xmzJXMCkD+J3SWmCYZZUh1+EjUFiWcEecKXfhkxOF3aG4v93TVkUhcyOSQZRv3G/7IizoVICBKVKmS58olS1SSnAQxWkKLl0FKWVk6+m0Eb2va7hw9NFrPSiQulJAvsONOQPFGSi55gQ2e8NYXFT+W7wF9HuGzJlowA+yOqian9aAR5PiFQ6pldK877eXA+CpBD0ow0BJO3VjBSJg9pBAPFKnbof+0O/ZmrdHL0Ts76j9whauIFgesQssH4j4iLKvF6ZyRVAuFpTeksgYJZQQPF4yoHyIp1iJla02yiyUSNB2FvVL74n4hLYiqjR6hhrs7+hhlg0Vp7la0rbOuglKi9ooRLMGlGTPLIyQibHJQZbkKxlWbjDhbqVPFDI9wfYbW9bpE+1r8qu8LP3ZSQUlwDQvnodjwgOraJoXG2rfv4IuieWPtfdTs1nMxaUg+0QOT6xK1tQKeB0h4CoIYzI8NX0q6paUoZNAGCRw+v1jyape6Rxkee0T9/BULmZLNCyXbKyYViYPedKv9yWY+YboYsvZerJaad3Go8u70KXV8eWzxys2z0OpA+EVNS4sic4cAoOmGeVrTyQtetHhl1DMwSKYWPzzjzuRxIBJvv6a/qrdlg5wA/nT9Nkh7QywFyzR1JL+Ro8Uns882c3jdIsbAs13p9FRdkjvFpRkCa8AKn0BhziNV7tTOkG428+Ehp4+rKGr6Vd6UhDCgyA2ADCPKZyXHM43cT9lULxkIaBoFiO2tjCZgmD33Cv9yWc+YI83i39masujMDuNvIpdWRBpzDlZG8QQgK2L+UUFewuhsETgEzIq0F3OiFTNOLGGfhQF9GFAISQTGF916BiGHsrafJzwU1kWwLDa6iKCGZkou0rzGuoJ6N+SVtvoVpux9jxma5ZsGn+6NZH5bIFseZL8AGh9YWpoqp8oKFAW86x8XF6RZkpyBxHnSOXXAERhA0Pm8cXEos48II403G0O4JTG4OCUStzaIfvFoJKCW2yI9CDDxtfG8dpL30oVqAuYQVklsngGrrA8ZI9B9VrBThpuiJ2PCru1qQohnSSDodOIHSE80TZG2Pmj435HXSZVnaeJ0+crxzErUpIEycxJBJLBIWGfCcxUPlAeXLIXtJFjYXH2E1jHWpXRvAJ3Nr/I/oibHLCVK7qdOqhaCSEMtK5niSWUpklASXDVDZVj7ExznuDtSD6W5+wsJKvPGxoFgBbkHwTRKWPICC5GBzS1AA2N0+s19EVcVzBLMdW0IiCqsHkY61vUaqmirIpGjMdUHfV794nC7uQ7ZADIVzzcngIZYNhT45RI4WshK2qY5uRizk9KsCsIcuKRSVrXPiLWpFM26FTb5gzlr/KflE66iKE6Cvss9S1B0KAGpDacYLoaZ0cocvscWUpkpNaZiKaJ5Y4OCIc24sglKUhRKCR/Lk3mxDQ8ZiDHDtoF9KFYnHMIKySBvAlXWBzckeg+q0hpg03KOs8/AsK1BB5whrqfrwuj7wmVPJ03h3ctBZL5KRQhQ0OIJI5g68njz+fC5A6xab+V/oqZtTDIL3S+97f3jB3qSTuSwo9WAHqYo8Cw50BMjxbgJTiFSx9ms2CVKTnWKORmdpaeUujeWODhwm9kv8JYnwqG4evDeIiXDJ4pOyL9ytI6mmqI7l1u8JZaZ5mrxMwAYPFFhFEaePtblIMWq2TPDWbBSsMzAoK2PoaH0JgrEKb3iB0aW00vSkD1oLNfZSGcEaHEE9QavyeIObDJM1i0/C6pBUQvF7pLft496wBdnJO5LZPoABnximwPD3QXe4WuldbUNkNm7BLpSHSx4xSEXFkszFrrhKLTYFoPgqnbblCiooLm7VY4Z7R5Ghkquu6WoqClAJYMBTd6tGlDTOjJJQuPYrFVNDGea1XZztFKspmBaFLxYWZqM+54wZO61lOQtJuoVJ0bnn6QCjl1RUOPn9o4vqknFw6n6R8XF1JJOlOOfpHFxIJUxgNvvxg6pldHEXN3ASiU2BIT1F1ihViDhw4Afl4axMPxqrb3D0Sp1XKNx8kLednEpOIKJqAzD6QXQYvNNMGPAWtPUvkflKXC1Hb0EUzRmIACYlpaLkqKklRyT0EOmYPHlvIdfBK34mWmzFJMwpoQByEA1lCacXabhFU1U2ffdQtFsKQS/wAIVyyCNhc5NaSldUzNiZyqBbVJWywk9COogGCtEr8rhZP8R9njTQdaJxcOdLI9M8fhHQfSGVhwpfVdTPSHp6COFfLEpvIusYUqWWKqgBqDKtP16mUq8ZkElogMqpaXB4i38S5PPd5IC3oMpQSag1SWHQ8frDfDK4VTNRYjdK8QoBTuGXYoNVpOgHx+MN2Mc9wa3cpYSGi5UQpZyI6D6Q9ZhDA3tuN/BK5MSsbNavd+sFj8B9IXVdE6A3vcHlG0tSyYeKon2kgEmughZPKImZim9DROqp2xN0uq0WtQVhU2bOGIfZxTzgKnrGyuyuCc4pgBpIRLE4uHNxayLEwwxtZTKpn2ooDxlPKImFxRuH0TqycRNNr8qpNsUF4Vs7s4YhxxFDzgSmrBK7K4WKcYpgLqSISxOLm86Wsi+9O8MVNLwnKyB/XnHeOIyODW7ldHuDRmKiAo5H0h03BYrdt2vglbsUIPZGijiILFughdV0Zpz3jvR9PVCYXG6nIDqCTkS1M/UGE2ITvgizs3XaeRzGXCd/4MkUViSdiGPqIm34zVNNjp6Jca2Vp1+iXXnZRKwhKnxPQgUby4wzwzEpaiQteETTVLpSQUHLQ5OWmcNajhN6flO8A3MCIpeQjUq/X1ji+rxTsqPi4rEpbU+kcXFm1+xBdZ/sO8kol/KU4l3vMKUpMxRSkUSVEgNsCaRGSNc7Q8JQ5riLE6Ia8rXjSgNUKJJfMMWDaa9YNwxgbOFtRtyyIWWPFxNBzMXtA9jZmlyYVgc6MhqPsFvAR3RUwxYiksA4DO+ZihkaC/ON7WU8+N9sqqvmdLOHAzsAWVi8WpyppSvygao0gf1D5fotqRjhKCB5oC1yMSSNYlZo87C1VNDUGnmbIOErlqd0nMZiJuRjo3L1WlqoqqLvBRtnnEFIVUKyOtN4a0dY55yOUZjuCR04M0J0vqO7yRi8jDCa5YbKXht1BfvW4kALShKQHcuonN8LcmY9Y85Otm21uVbvOUlx27vvvSHtMoPLTqMTn8sP8A2fBzOKU4x/ti6TJT4m1ILc2+jjzi7w17Gzgu+ypCra50dmo+xW8YBLKmSFFWEsA+TvmTzh9IwZy8b7JG+N9sqHvqbLJTgbIZKxVDOXaj1pXOA6vSncJDzoiaJjhICB5pdapGJJbPSJeoj6jC1VWHVRpp2yJfLW9DmMxE49ro3L1OCaKri7wUbZ55BCVVcODypWHFHWGTsu3UNjuCspB1Yjpe1u791bbZOJJbMVEFVEXUjLUnw2r92qGyJbLW4Y5jSJxzXRu7l6jFLFVxW3BRtnnlwlVXDg8i1doc0dYZey7dQuOYKyk/EiOhNrd3KMQHJGrFvKp82EUmFvY2bteijaxjnMsExsl4AoTLKxhS5CSwAJzL6nnDp7BnLxuUlfG+wCFvibLKx3bMWoDiZgAa83+8BVulNaQ630+/JGULHCS4GiEWpiD/ADCI7FP9gpnUfkKcqviYuq5ilkZYlFTdYkpGuebu1St7XO3N0FeVpC1IozJINXcuK8KMG4Q4wZobIUVRtsSqZAqrPTLzh7U8J3TcpuZQJzLc9YERV1LANz1+0cXFxEkakvzj4uXUzL2J+2ukcXFnp8jwlBJBFOhg+WMSsslT27goH9yXpN9PvC04asOkO5WyLOoHxLfgzfONIaDI8O7l9bEAbowIeGt7LbdQmyiS9MX4gWPmxrB0eISMFrrB1ODwuyrORU184wnqnzHtFd44QzZXJS8DrVDWuwJXXI7giB5YGSbo+jxGamPYKhZLtwlyXOlRGcNKyM3CJrsXmqm5HbIwpzgspOiJF4TEBgxAyc5fWJ6qwqF8hc11rp/TY4GMDZBeyoWtS1YlFzzyhpQ0sdOzK1La2tdUvudlwof+8HA21QJF1TMkkl6P+IFiebGGEeIyNFlg6mB4Updmapz5wNPUvmN3FaRxBmysCc4wJstEHarAFlxQ7giA5o4ZNyEwo8UlpvylcslgwlyXPMRynp2R6hbV+LS1YAcdEYlMGJShLXd6VVBY7giBpaZkm6Z0eJT035TovWO78JclzzEfIKZsRuF2r8VlqwA/ZFYNt6F2aCw6xuEpIuqZskkuGB1ILPzYwc3FXM0JWXuZfqApybO1cz5QNNUOmN3FdmRBmyrtdnxDNqu8A1MHWbZfXNzBBixL0mj8v3hccOWRiHciLNIILqXi9PnBFNRdJ2ZdmRhpumFlTmTlRo3qDqEwp9im3dJ49TAqJuoiUCXq3OOL7dWYE8epji5dcRKGZfrkNo+Ll16dKBGr6Vj7qF80KiLInj1jlyuadyrm2NJp1rp/do+hxB3XwtBGyQWmYRLfVhBtS9zYyW7rphkMctUxkm10KZjHEh2o4Jcnf1eElPVPY/tHRXuI4NFUU1o2gOG1hb0TKUsKDiH7XBwuF5tLE6Nxa4WK60E00JmkDAh5ZOmwuREi78SMbpbFhwv4sndvw8YpmsihPTa3je3696QSzyO7RKptNnMsjNjC3EKWMs6sYtbdHUNU5xyOUVLYgjQiJbERencEwnF4yFqz3aQnDNRMcVACgRzxD4RFyty2s66TSNy7G/xSi/VhkMBVWfIHXpDDB85qL3W9FfOkdvmFKSRuPlFTVPcyIlu6q8Hhimq2Nl2+qF70JU6MWF8iXLb84UUtW6N/aOitsVwWOop7xtAeO4Wv4JkhYIcQ/DgRcLzl7HMcWuGq8F4SDsR9IAxME07kLUC8ZC1a+7S2GaiYDsFBueIRGStykWdf4pPI3Lsb/FJ79WPAABUkvyG/nDTBc3Xv4ImivnuUqIJOEZk/SLmkpzNJbganyVBR05nkA45RCUBvZFGfjXf3X+u0U3SZtYeGmyrWwtAy5Rp4KmfLwkHIGFWJUwI6rB5pPitILdVg814Jeg1LdWhBNJ04y/uF0khj6kgZ3lbCVZQhCAhLBsz7xdietPKPPaiZ8juo69z96K2hY2MFg44++Tus7fdmCJgwhgoO3F2PyipwOqdLEWP4+insYp2seHtG6pu+WCpROgDebw2qCQAAl1OASSUYUAHVjxyMCXKL0UzLTx6xy57180Q05hQk8I+L6rbbMTLCSoqCVEjExYtmAWz+EZOka3QlGQUM8zSWNv6i/wAFchCSAQSRoXH0jRCG4NiF4yQTmWGdY4uKzuhurr9o4uXXEygS7lhl84+Lin3Y3PX7RxcuoS5QNSTXLlHBuvpKQCWChjtDRzbixS1jyxwcEomJMssr2dD9YQ1NI5huNl6JhOORysDZDYqyzTgVJwO9cWzaebx3oOoH24Q3tH7s+HNpm4I39U2yLnLI8v1XyilpJzDIHrzueMSNsVKXbjLLEOnRW/mBFIJWS6gpQ+lIXrdeCpxSNg1STQZCuUAVczIoyxu7t/BbU1Mc4ceENbFhKa7j5RKYh/skJnL+VTlXqneJZ1O5LTCV2bb+8wJxEhJLB8nFW2yHSDsNYWTC62p2Frl2bKCgQdYpnNDhYppDKY3h7dwk63lllZaH6wgqaRzDpsvR8LxuOdgDzYq6xzQVjA+RxbcIIw8yB1uEt9pRTPjDhbNfje3ijbXMCQ53EFYjcwkBQM2rbKcq9U7xLmnclxhK7Nt3eFAxEhLsHyepbbKGOGMLJrFbU7C1y5NDF9s+VItKCo6MvgdCntBP0pB4opMwFj4nZjy65cIpy08WVUHtIuhrQtyEh2zP9oVYnUZW9MbndK8UqQG5G8qYLV2IPRjEzUR9SJze8FIqaTJK13cQtjZbehQSSSpIFAC3FuFY89dG5rsrwdFb5C4Zo+efvwWcvu1d5MABcIS3UkkRUYFA5jC53KQY1I3MGDfnzVV3AYlAvkPnDep4Sun5RypQ3PX7QKiVCWgVBJccdI4uKE+UmlT1+0cXLrKX0paFqQsksSU1oHevDOAjGc1lWw1kZgDm8ADysLLRXRJWiShzU6bOaVgpoygBTNRKJZXPHJTFEot7Xp94+rHReWk0Y1JbL7xxc0U0yiKYvT7xxc0UZqFUGLOmUcXBZSEoj3vT7xxc0S3/AA5QoCCNNINFQ22qDNO6+i6q7FnRPX7RwzxndcbFI3UKCLpUksAkPx28o+CWIbLu9sz9yrTdq/5ev2jt7wxZe7vVKrrU7UrXP7R2FW0bFfDSuKsRdaxlh6/aPhqWHdfRTOCiq7VEsQk03+0dHTRu0K4aZ6pPZ7+RH68owywLr7q9dk3MUnwpQC2n9o7sMLTcL6KVwRH+Hr4dftG3vDF293eq1Xcokg4ev2j4Z4zuuzYpG6helXSoZBPX7RwSxjZfXtlf+ZeN3KU4ISd3P2j46aNwsVmad6oNwD8CP15RhkhXX3Zy7IurCThSkEZt/aO7DCw3C57s4K82BfDr9o394Yu3QeqE3SToKHf7RoK23JWv4w5VqLsUMm6/aOrqprtSV0dHI43K8ixqL5Z7/aOvvDF193eufuC9Cz7KIeBnx07zmcPki45qmNuVrtPNelWNTUbr9o3bLG0WCGfFI43KIkWJQckhy1BwfXzjGaQPtZbQxll7q+WkkO/p94yWpUZkk5hVRwb5xxfQqluQC/p944vhX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http://d32ogoqmya1dw8.cloudfront.net/images/NAGTWorkshops/affective/think_p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376" y="2514600"/>
            <a:ext cx="5407424" cy="355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1" y="160338"/>
            <a:ext cx="8915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Attention allocation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4792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creen Shot 2013-02-07 at 7.19.47 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7" y="457200"/>
            <a:ext cx="8658546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85800" y="6172200"/>
            <a:ext cx="7620000" cy="3810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January 25, 2013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2040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04800" y="2286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300" b="1" dirty="0" smtClean="0">
                <a:latin typeface="+mj-lt"/>
                <a:ea typeface="+mj-ea"/>
                <a:cs typeface="+mj-cs"/>
              </a:rPr>
              <a:t>Identity shifts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300" b="1" dirty="0" smtClean="0">
                <a:latin typeface="+mj-lt"/>
                <a:ea typeface="+mj-ea"/>
                <a:cs typeface="+mj-cs"/>
              </a:rPr>
              <a:t>‘</a:t>
            </a:r>
            <a:r>
              <a:rPr lang="en-US" sz="4300" b="1" dirty="0">
                <a:latin typeface="+mj-lt"/>
                <a:ea typeface="+mj-ea"/>
                <a:cs typeface="+mj-cs"/>
              </a:rPr>
              <a:t>B</a:t>
            </a:r>
            <a:r>
              <a:rPr lang="en-US" sz="4300" b="1" dirty="0" smtClean="0">
                <a:latin typeface="+mj-lt"/>
                <a:ea typeface="+mj-ea"/>
                <a:cs typeface="+mj-cs"/>
              </a:rPr>
              <a:t>irth realities’ are joined by ‘my tribes’</a:t>
            </a:r>
            <a:endParaRPr kumimoji="0" lang="en-US" sz="43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http://media.licdn.com/mpr/mpr/p/3/000/23e/2c2/1a233f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4849813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115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Environment awareness &amp; scrutiny</a:t>
            </a:r>
            <a:br>
              <a:rPr lang="en-US" sz="3200" dirty="0" smtClean="0"/>
            </a:br>
            <a:r>
              <a:rPr lang="en-US" sz="3200" dirty="0" smtClean="0"/>
              <a:t>Transparency grows as “trust” benchmark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838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Surveillance – powerful watch the ordinary</a:t>
            </a:r>
            <a:endParaRPr lang="en-US" dirty="0"/>
          </a:p>
        </p:txBody>
      </p:sp>
      <p:pic>
        <p:nvPicPr>
          <p:cNvPr id="11" name="Picture 2" descr="http://www.homelandsecuritynewswire.com/sites/default/files/imagecache/standard/china-internet-censorsh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8775" y="1600200"/>
            <a:ext cx="2654625" cy="1774807"/>
          </a:xfrm>
          <a:prstGeom prst="rect">
            <a:avLst/>
          </a:prstGeom>
          <a:noFill/>
        </p:spPr>
      </p:pic>
      <p:sp>
        <p:nvSpPr>
          <p:cNvPr id="12" name="Content Placeholder 8"/>
          <p:cNvSpPr>
            <a:spLocks noGrp="1"/>
          </p:cNvSpPr>
          <p:nvPr>
            <p:ph sz="half" idx="1"/>
          </p:nvPr>
        </p:nvSpPr>
        <p:spPr>
          <a:xfrm>
            <a:off x="381000" y="3657600"/>
            <a:ext cx="4038600" cy="838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err="1" smtClean="0"/>
              <a:t>Sousveillance</a:t>
            </a:r>
            <a:r>
              <a:rPr lang="en-US" dirty="0" smtClean="0"/>
              <a:t> – ordinary watch powerful </a:t>
            </a:r>
            <a:endParaRPr lang="en-US" dirty="0"/>
          </a:p>
        </p:txBody>
      </p:sp>
      <p:sp>
        <p:nvSpPr>
          <p:cNvPr id="13" name="Content Placeholder 8"/>
          <p:cNvSpPr>
            <a:spLocks noGrp="1"/>
          </p:cNvSpPr>
          <p:nvPr>
            <p:ph sz="half" idx="1"/>
          </p:nvPr>
        </p:nvSpPr>
        <p:spPr>
          <a:xfrm>
            <a:off x="457200" y="5105400"/>
            <a:ext cx="4038600" cy="838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err="1" smtClean="0"/>
              <a:t>Coveillance</a:t>
            </a:r>
            <a:r>
              <a:rPr lang="en-US" dirty="0" smtClean="0"/>
              <a:t> – peers check up on peers</a:t>
            </a:r>
            <a:endParaRPr lang="en-US" dirty="0"/>
          </a:p>
        </p:txBody>
      </p:sp>
      <p:pic>
        <p:nvPicPr>
          <p:cNvPr id="14" name="Picture 8" descr="http://static.guim.co.uk/sys-images/Guardian/Pix/pictures/2010/1/29/1264759737356/Wikileaks-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8000" y="3505200"/>
            <a:ext cx="2489200" cy="1493520"/>
          </a:xfrm>
          <a:prstGeom prst="rect">
            <a:avLst/>
          </a:prstGeom>
          <a:noFill/>
        </p:spPr>
      </p:pic>
      <p:pic>
        <p:nvPicPr>
          <p:cNvPr id="15" name="Picture 4" descr="http://blog.safetyweb.com/wp-content/uploads/2010/09/4911_Facebook-scary.jpg"/>
          <p:cNvPicPr>
            <a:picLocks noChangeAspect="1" noChangeArrowheads="1"/>
          </p:cNvPicPr>
          <p:nvPr/>
        </p:nvPicPr>
        <p:blipFill>
          <a:blip r:embed="rId5" cstate="print"/>
          <a:srcRect l="5556" t="2222" r="11111" b="8889"/>
          <a:stretch>
            <a:fillRect/>
          </a:stretch>
        </p:blipFill>
        <p:spPr bwMode="auto">
          <a:xfrm>
            <a:off x="5638800" y="5181600"/>
            <a:ext cx="2362200" cy="157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1579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 build="p"/>
      <p:bldP spid="1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Big change 2: It has networked information</a:t>
            </a:r>
            <a:endParaRPr lang="en-US" sz="3200" dirty="0"/>
          </a:p>
        </p:txBody>
      </p:sp>
      <p:pic>
        <p:nvPicPr>
          <p:cNvPr id="3074" name="Picture 2" descr="http://www.uow.edu.au/content/groups/webasset/@web/@inf/@faculty/documents/siteelement/uow1436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1143000"/>
            <a:ext cx="91821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/>
          <p:cNvSpPr>
            <a:spLocks noGrp="1"/>
          </p:cNvSpPr>
          <p:nvPr>
            <p:ph sz="half" idx="1"/>
          </p:nvPr>
        </p:nvSpPr>
        <p:spPr>
          <a:xfrm>
            <a:off x="76200" y="4114800"/>
            <a:ext cx="4114800" cy="2590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Pervasively generated</a:t>
            </a:r>
          </a:p>
          <a:p>
            <a:r>
              <a:rPr lang="en-US" sz="2400" dirty="0" smtClean="0"/>
              <a:t>Pervasively consumed</a:t>
            </a:r>
          </a:p>
          <a:p>
            <a:r>
              <a:rPr lang="en-US" sz="2400" dirty="0" smtClean="0"/>
              <a:t>Personal via new filters</a:t>
            </a:r>
          </a:p>
          <a:p>
            <a:r>
              <a:rPr lang="en-US" sz="2400" dirty="0" smtClean="0"/>
              <a:t>Participatory / social</a:t>
            </a:r>
          </a:p>
          <a:p>
            <a:r>
              <a:rPr lang="en-US" sz="2400" dirty="0" smtClean="0"/>
              <a:t>Linked</a:t>
            </a:r>
          </a:p>
          <a:p>
            <a:r>
              <a:rPr lang="en-US" sz="2400" dirty="0"/>
              <a:t>Continually edited</a:t>
            </a:r>
          </a:p>
          <a:p>
            <a:endParaRPr lang="en-US" sz="2400" dirty="0" smtClean="0"/>
          </a:p>
        </p:txBody>
      </p:sp>
      <p:sp>
        <p:nvSpPr>
          <p:cNvPr id="11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4114800"/>
            <a:ext cx="4648200" cy="2590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Multi-</a:t>
            </a:r>
            <a:r>
              <a:rPr lang="en-US" sz="2400" dirty="0" err="1" smtClean="0"/>
              <a:t>platformed</a:t>
            </a:r>
            <a:endParaRPr lang="en-US" sz="2400" dirty="0"/>
          </a:p>
          <a:p>
            <a:r>
              <a:rPr lang="en-US" sz="2400" dirty="0" smtClean="0"/>
              <a:t>Real-time / just-in-time</a:t>
            </a:r>
          </a:p>
          <a:p>
            <a:r>
              <a:rPr lang="en-US" sz="2400" dirty="0" smtClean="0"/>
              <a:t>Timeless / searchable</a:t>
            </a:r>
          </a:p>
          <a:p>
            <a:r>
              <a:rPr lang="en-US" sz="2400" dirty="0" smtClean="0"/>
              <a:t>Given meaning via networks / algorithms</a:t>
            </a:r>
          </a:p>
          <a:p>
            <a:r>
              <a:rPr lang="en-US" sz="2400" dirty="0" smtClean="0"/>
              <a:t>“Third skin”</a:t>
            </a:r>
          </a:p>
        </p:txBody>
      </p:sp>
    </p:spTree>
    <p:extLst>
      <p:ext uri="{BB962C8B-B14F-4D97-AF65-F5344CB8AC3E}">
        <p14:creationId xmlns:p14="http://schemas.microsoft.com/office/powerpoint/2010/main" val="45109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Big Change 3: It has changed the civic ecosystem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47800"/>
            <a:ext cx="4495800" cy="5257800"/>
          </a:xfrm>
        </p:spPr>
        <p:txBody>
          <a:bodyPr>
            <a:normAutofit/>
          </a:bodyPr>
          <a:lstStyle/>
          <a:p>
            <a:r>
              <a:rPr lang="en-US" u="sng" dirty="0" smtClean="0"/>
              <a:t>More</a:t>
            </a:r>
            <a:r>
              <a:rPr lang="en-US" dirty="0" smtClean="0"/>
              <a:t> niches</a:t>
            </a:r>
          </a:p>
          <a:p>
            <a:r>
              <a:rPr lang="en-US" u="sng" dirty="0" smtClean="0"/>
              <a:t>More </a:t>
            </a:r>
            <a:r>
              <a:rPr lang="en-US" dirty="0" smtClean="0"/>
              <a:t>topics of discussion (and different news agendas” thanks to “fifth estate”)</a:t>
            </a:r>
          </a:p>
          <a:p>
            <a:r>
              <a:rPr lang="en-US" u="sng" dirty="0" smtClean="0"/>
              <a:t>More </a:t>
            </a:r>
            <a:r>
              <a:rPr lang="en-US" dirty="0" smtClean="0"/>
              <a:t>alliances </a:t>
            </a:r>
            <a:r>
              <a:rPr lang="en-US" dirty="0"/>
              <a:t> </a:t>
            </a:r>
            <a:r>
              <a:rPr lang="en-US" dirty="0" smtClean="0"/>
              <a:t>- para-government activities (“peer progressivism”)</a:t>
            </a:r>
          </a:p>
          <a:p>
            <a:r>
              <a:rPr lang="en-US" u="sng" dirty="0" smtClean="0"/>
              <a:t>More</a:t>
            </a:r>
            <a:r>
              <a:rPr lang="en-US" dirty="0" smtClean="0"/>
              <a:t> DIY capabilities</a:t>
            </a:r>
          </a:p>
          <a:p>
            <a:r>
              <a:rPr lang="en-US" u="sng" dirty="0" smtClean="0"/>
              <a:t>More</a:t>
            </a:r>
            <a:r>
              <a:rPr lang="en-US" dirty="0" smtClean="0"/>
              <a:t> arguments</a:t>
            </a:r>
          </a:p>
          <a:p>
            <a:r>
              <a:rPr lang="en-US" u="sng" dirty="0" smtClean="0"/>
              <a:t>More </a:t>
            </a:r>
            <a:r>
              <a:rPr lang="en-US" dirty="0" smtClean="0"/>
              <a:t>disclosure of all kinds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257800"/>
          </a:xfrm>
        </p:spPr>
        <p:txBody>
          <a:bodyPr>
            <a:normAutofit/>
          </a:bodyPr>
          <a:lstStyle/>
          <a:p>
            <a:r>
              <a:rPr lang="en-US" u="sng" dirty="0" smtClean="0"/>
              <a:t>More </a:t>
            </a:r>
            <a:r>
              <a:rPr lang="en-US" dirty="0" smtClean="0"/>
              <a:t>people in decision-making spaces -- “wisdom of crowds” and the filtering capacity of algorithms </a:t>
            </a:r>
            <a:r>
              <a:rPr lang="en-US" dirty="0"/>
              <a:t> </a:t>
            </a:r>
            <a:r>
              <a:rPr lang="en-US" dirty="0" smtClean="0"/>
              <a:t>exert influence </a:t>
            </a:r>
          </a:p>
          <a:p>
            <a:r>
              <a:rPr lang="en-US" u="sng" dirty="0" smtClean="0"/>
              <a:t>More </a:t>
            </a:r>
            <a:r>
              <a:rPr lang="en-US" dirty="0" smtClean="0"/>
              <a:t>evidence of everything humans do:</a:t>
            </a:r>
          </a:p>
          <a:p>
            <a:pPr lvl="1"/>
            <a:r>
              <a:rPr lang="en-US" sz="2800" b="1" dirty="0" smtClean="0"/>
              <a:t>Love, Hate</a:t>
            </a:r>
          </a:p>
          <a:p>
            <a:pPr lvl="1"/>
            <a:r>
              <a:rPr lang="en-US" sz="2800" b="1" dirty="0" smtClean="0"/>
              <a:t>Altruism, Stupidity</a:t>
            </a:r>
          </a:p>
          <a:p>
            <a:pPr lvl="1"/>
            <a:r>
              <a:rPr lang="en-US" sz="2800" b="1" dirty="0" smtClean="0"/>
              <a:t>Dis- + En-</a:t>
            </a:r>
            <a:r>
              <a:rPr lang="en-US" sz="2800" b="1" dirty="0" err="1" smtClean="0"/>
              <a:t>gagement</a:t>
            </a:r>
            <a:r>
              <a:rPr lang="en-US" sz="2800" b="1" dirty="0" smtClean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98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6718"/>
            <a:ext cx="8229600" cy="146288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What really isn’t so …</a:t>
            </a:r>
            <a:br>
              <a:rPr lang="en-US" sz="4400" dirty="0" smtClean="0"/>
            </a:br>
            <a:r>
              <a:rPr lang="en-US" sz="4400" dirty="0" smtClean="0"/>
              <a:t>in networked life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04791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really isn’t so –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3124200" cy="2133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Facebook makes you lonely</a:t>
            </a:r>
          </a:p>
          <a:p>
            <a:pPr>
              <a:buNone/>
            </a:pPr>
            <a:endParaRPr lang="en-US" sz="3600" dirty="0"/>
          </a:p>
        </p:txBody>
      </p:sp>
      <p:pic>
        <p:nvPicPr>
          <p:cNvPr id="33794" name="Picture 2" descr="http://blogs-images.forbes.com/jeffbercovici/files/2012/04/atlantic-facebook-lonelier.jpg"/>
          <p:cNvPicPr>
            <a:picLocks noChangeAspect="1" noChangeArrowheads="1"/>
          </p:cNvPicPr>
          <p:nvPr/>
        </p:nvPicPr>
        <p:blipFill>
          <a:blip r:embed="rId3" cstate="print"/>
          <a:srcRect b="29787"/>
          <a:stretch>
            <a:fillRect/>
          </a:stretch>
        </p:blipFill>
        <p:spPr bwMode="auto">
          <a:xfrm>
            <a:off x="3810000" y="1687749"/>
            <a:ext cx="4953000" cy="4636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7168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really isn’t so – 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People live in echo chambers in their social networks and information practices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/>
          </a:p>
        </p:txBody>
      </p:sp>
      <p:pic>
        <p:nvPicPr>
          <p:cNvPr id="31746" name="Picture 2" descr="The Filter Bubble: What the Internet Is Hiding from You"/>
          <p:cNvPicPr>
            <a:picLocks noChangeAspect="1" noChangeArrowheads="1"/>
          </p:cNvPicPr>
          <p:nvPr/>
        </p:nvPicPr>
        <p:blipFill>
          <a:blip r:embed="rId3" cstate="print"/>
          <a:srcRect l="19672" t="13934" r="24590" b="2459"/>
          <a:stretch>
            <a:fillRect/>
          </a:stretch>
        </p:blipFill>
        <p:spPr bwMode="auto">
          <a:xfrm>
            <a:off x="5029200" y="1371600"/>
            <a:ext cx="3352800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4607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really isn’t so – 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3124200" cy="25908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People’s views about privacy are binary and immutable</a:t>
            </a:r>
          </a:p>
          <a:p>
            <a:pPr>
              <a:buNone/>
            </a:pPr>
            <a:endParaRPr lang="en-US" sz="3600" dirty="0" smtClean="0"/>
          </a:p>
        </p:txBody>
      </p:sp>
      <p:pic>
        <p:nvPicPr>
          <p:cNvPr id="29698" name="Picture 2" descr="http://www.consumersdigest.com/images/made/images/uploads/article/Identity_Crisis_500_313_80_s_c1_center_top_0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9817" y="1905000"/>
            <a:ext cx="5234183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7238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Next revolutions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334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More tech power - bandwidth, computing power, apps</a:t>
            </a:r>
            <a:endParaRPr lang="en-US" sz="3200" dirty="0"/>
          </a:p>
          <a:p>
            <a:r>
              <a:rPr lang="en-US" sz="3200" dirty="0" smtClean="0"/>
              <a:t>Better Web + better apps -- expanded </a:t>
            </a:r>
            <a:r>
              <a:rPr lang="en-US" sz="3200" dirty="0"/>
              <a:t>search into video and </a:t>
            </a:r>
            <a:r>
              <a:rPr lang="en-US" sz="3200" dirty="0" smtClean="0"/>
              <a:t>audio plus the “semantic web” plus analytics</a:t>
            </a:r>
            <a:endParaRPr lang="en-US" sz="3200" dirty="0"/>
          </a:p>
          <a:p>
            <a:r>
              <a:rPr lang="en-US" sz="3200" dirty="0" smtClean="0"/>
              <a:t>New interfaces </a:t>
            </a:r>
            <a:r>
              <a:rPr lang="en-US" sz="3200" dirty="0"/>
              <a:t>– haptic, voice, collaborative, brain</a:t>
            </a:r>
          </a:p>
          <a:p>
            <a:r>
              <a:rPr lang="en-US" sz="3200" dirty="0" smtClean="0"/>
              <a:t>Internet of Things: Smart appliances and systems (tech becomes less visible)</a:t>
            </a:r>
          </a:p>
          <a:p>
            <a:r>
              <a:rPr lang="en-US" sz="3200" dirty="0" smtClean="0"/>
              <a:t>3D and 4D printing</a:t>
            </a:r>
          </a:p>
        </p:txBody>
      </p:sp>
    </p:spTree>
    <p:extLst>
      <p:ext uri="{BB962C8B-B14F-4D97-AF65-F5344CB8AC3E}">
        <p14:creationId xmlns:p14="http://schemas.microsoft.com/office/powerpoint/2010/main" val="4213930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0" name="Picture 8" descr="http://news.jetlib.com/news/media-cache/2010_11_19_the_techcrunch_guide_to_the_web_2_0_summit-the-web-2-0-summit-points-of-control-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57201"/>
            <a:ext cx="7635905" cy="609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2486561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</a:rPr>
              <a:t>Your map is wrong!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389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Fired Applebee's waitress Chelsea Wel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24050"/>
            <a:ext cx="4398654" cy="3867150"/>
          </a:xfrm>
          <a:prstGeom prst="rect">
            <a:avLst/>
          </a:prstGeom>
          <a:noFill/>
        </p:spPr>
      </p:pic>
      <p:pic>
        <p:nvPicPr>
          <p:cNvPr id="81924" name="Picture 4" descr="Alois Bell"/>
          <p:cNvPicPr>
            <a:picLocks noChangeAspect="1" noChangeArrowheads="1"/>
          </p:cNvPicPr>
          <p:nvPr/>
        </p:nvPicPr>
        <p:blipFill rotWithShape="1">
          <a:blip r:embed="rId4" cstate="print"/>
          <a:srcRect b="24015"/>
          <a:stretch/>
        </p:blipFill>
        <p:spPr bwMode="auto">
          <a:xfrm>
            <a:off x="4724400" y="1933574"/>
            <a:ext cx="4267200" cy="38576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" y="968514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Chelsea Welch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968514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Alois Bell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9029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en-US" sz="8000" smtClean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398386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Ill will: Applebee's waitress Chelsea Welch was shown the door two days after she posted Pastor Alois Bell's passive aggressive memo on Redd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0"/>
            <a:ext cx="6038850" cy="6829425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2514600" y="457200"/>
            <a:ext cx="4876800" cy="2057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667000" y="1752600"/>
            <a:ext cx="1295400" cy="6096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343400" y="2133600"/>
            <a:ext cx="1905000" cy="762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34000" y="1752600"/>
            <a:ext cx="1295400" cy="6096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25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/>
          <a:srcRect t="5371" r="309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71600" y="533400"/>
            <a:ext cx="4114800" cy="110799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 smtClean="0">
                <a:solidFill>
                  <a:srgbClr val="FFFF00"/>
                </a:solidFill>
              </a:rPr>
              <a:t>r/atheism</a:t>
            </a:r>
            <a:endParaRPr lang="en-US" sz="6600" i="1" dirty="0">
              <a:solidFill>
                <a:srgbClr val="FFFF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562600" y="533400"/>
            <a:ext cx="2819400" cy="609600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ular Callout 2"/>
          <p:cNvSpPr/>
          <p:nvPr/>
        </p:nvSpPr>
        <p:spPr>
          <a:xfrm>
            <a:off x="4585648" y="2362200"/>
            <a:ext cx="3886200" cy="1066800"/>
          </a:xfrm>
          <a:prstGeom prst="wedgeRectCallout">
            <a:avLst>
              <a:gd name="adj1" fmla="val -83695"/>
              <a:gd name="adj2" fmla="val -705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“My mistake sir, I’m sure Jesus will pay for my rent and groceries”</a:t>
            </a:r>
          </a:p>
        </p:txBody>
      </p:sp>
    </p:spTree>
    <p:extLst>
      <p:ext uri="{BB962C8B-B14F-4D97-AF65-F5344CB8AC3E}">
        <p14:creationId xmlns:p14="http://schemas.microsoft.com/office/powerpoint/2010/main" val="3259020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red Applebee's waitress Chelsea Wel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762000"/>
            <a:ext cx="6099611" cy="5362575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1219200" y="152400"/>
            <a:ext cx="6629400" cy="6553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457200"/>
            <a:ext cx="7772400" cy="59436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040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8" t="14539" r="21094"/>
          <a:stretch/>
        </p:blipFill>
        <p:spPr bwMode="auto">
          <a:xfrm>
            <a:off x="266700" y="0"/>
            <a:ext cx="8610600" cy="665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902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3400" y="6324600"/>
            <a:ext cx="7620000" cy="228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http://nodexlgraphgallery.org/Pages/Graph.aspx?graphID=2701</a:t>
            </a:r>
          </a:p>
        </p:txBody>
      </p:sp>
      <p:pic>
        <p:nvPicPr>
          <p:cNvPr id="1026" name="Picture 2" descr="Chelsea Welch Twitter NodeXL SNA Map and Report for Saturday, 02 February 2013 at 22:37 UT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7106"/>
            <a:ext cx="8319533" cy="602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599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wResearch PPT Template">
  <a:themeElements>
    <a:clrScheme name="PRC Custom Colors">
      <a:dk1>
        <a:srgbClr val="000000"/>
      </a:dk1>
      <a:lt1>
        <a:srgbClr val="FFFFFF"/>
      </a:lt1>
      <a:dk2>
        <a:srgbClr val="436983"/>
      </a:dk2>
      <a:lt2>
        <a:srgbClr val="EFEDE4"/>
      </a:lt2>
      <a:accent1>
        <a:srgbClr val="949D49"/>
      </a:accent1>
      <a:accent2>
        <a:srgbClr val="74697D"/>
      </a:accent2>
      <a:accent3>
        <a:srgbClr val="A55A26"/>
      </a:accent3>
      <a:accent4>
        <a:srgbClr val="D1A732"/>
      </a:accent4>
      <a:accent5>
        <a:srgbClr val="E99D2D"/>
      </a:accent5>
      <a:accent6>
        <a:srgbClr val="BF3927"/>
      </a:accent6>
      <a:hlink>
        <a:srgbClr val="A55A26"/>
      </a:hlink>
      <a:folHlink>
        <a:srgbClr val="D1A732"/>
      </a:folHlink>
    </a:clrScheme>
    <a:fontScheme name="PRC Font Theme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PewResearch PPT Template</Template>
  <TotalTime>1268</TotalTime>
  <Words>1015</Words>
  <Application>Microsoft Macintosh PowerPoint</Application>
  <PresentationFormat>On-screen Show (4:3)</PresentationFormat>
  <Paragraphs>198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PewResearch PPT Template</vt:lpstr>
      <vt:lpstr>Networked The New Social Operating System in Civic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News in the networked age</vt:lpstr>
      <vt:lpstr>Civic life is networked life with network information created and shared by networked organizations</vt:lpstr>
      <vt:lpstr>PowerPoint Presentation</vt:lpstr>
      <vt:lpstr>PowerPoint Presentation</vt:lpstr>
      <vt:lpstr>PowerPoint Presentation</vt:lpstr>
      <vt:lpstr>Technology pushes the Move to networked individualism  into overdrive </vt:lpstr>
      <vt:lpstr>First: Internet – 1995-2014</vt:lpstr>
      <vt:lpstr>First: Broadband – 2000-2013</vt:lpstr>
      <vt:lpstr>Second: Mobile connectivity – Cell phones</vt:lpstr>
      <vt:lpstr>Second: Mobile connectivity - Smartphones</vt:lpstr>
      <vt:lpstr>Second: Mobile connectivity – Tablets</vt:lpstr>
      <vt:lpstr>Third: Social networking/media - 61% of all adults</vt:lpstr>
      <vt:lpstr>PowerPoint Presentation</vt:lpstr>
      <vt:lpstr> The social media platforms arts orgs use </vt:lpstr>
      <vt:lpstr>Number of platforms</vt:lpstr>
      <vt:lpstr>Big Change 1: It has networked people and affected key behaviors</vt:lpstr>
      <vt:lpstr>PowerPoint Presentation</vt:lpstr>
      <vt:lpstr>PowerPoint Presentation</vt:lpstr>
      <vt:lpstr>Environment awareness &amp; scrutiny Transparency grows as “trust” benchmark</vt:lpstr>
      <vt:lpstr>Big change 2: It has networked information</vt:lpstr>
      <vt:lpstr>Big Change 3: It has changed the civic ecosystem</vt:lpstr>
      <vt:lpstr>What really isn’t so … in networked life</vt:lpstr>
      <vt:lpstr>What really isn’t so – 1</vt:lpstr>
      <vt:lpstr>What really isn’t so – 2</vt:lpstr>
      <vt:lpstr>What really isn’t so – 3</vt:lpstr>
      <vt:lpstr>Next revolutions</vt:lpstr>
      <vt:lpstr>PowerPoint Presentation</vt:lpstr>
      <vt:lpstr>PowerPoint Presentation</vt:lpstr>
    </vt:vector>
  </TitlesOfParts>
  <Company>Pew Research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Rainie</dc:creator>
  <cp:lastModifiedBy>Joanna Brenner</cp:lastModifiedBy>
  <cp:revision>96</cp:revision>
  <dcterms:created xsi:type="dcterms:W3CDTF">2014-03-17T18:21:14Z</dcterms:created>
  <dcterms:modified xsi:type="dcterms:W3CDTF">2014-05-09T13:31:16Z</dcterms:modified>
</cp:coreProperties>
</file>