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22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23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2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78" r:id="rId3"/>
    <p:sldId id="415" r:id="rId4"/>
    <p:sldId id="445" r:id="rId5"/>
    <p:sldId id="446" r:id="rId6"/>
    <p:sldId id="498" r:id="rId7"/>
    <p:sldId id="501" r:id="rId8"/>
    <p:sldId id="486" r:id="rId9"/>
    <p:sldId id="481" r:id="rId10"/>
    <p:sldId id="489" r:id="rId11"/>
    <p:sldId id="488" r:id="rId12"/>
    <p:sldId id="482" r:id="rId13"/>
    <p:sldId id="490" r:id="rId14"/>
    <p:sldId id="492" r:id="rId15"/>
    <p:sldId id="483" r:id="rId16"/>
    <p:sldId id="494" r:id="rId17"/>
    <p:sldId id="502" r:id="rId18"/>
    <p:sldId id="493" r:id="rId19"/>
    <p:sldId id="503" r:id="rId20"/>
    <p:sldId id="491" r:id="rId21"/>
    <p:sldId id="504" r:id="rId22"/>
    <p:sldId id="484" r:id="rId23"/>
    <p:sldId id="495" r:id="rId24"/>
    <p:sldId id="496" r:id="rId25"/>
    <p:sldId id="487" r:id="rId26"/>
    <p:sldId id="474" r:id="rId27"/>
    <p:sldId id="475" r:id="rId28"/>
    <p:sldId id="476" r:id="rId29"/>
    <p:sldId id="499" r:id="rId30"/>
    <p:sldId id="500" r:id="rId31"/>
    <p:sldId id="449" r:id="rId32"/>
    <p:sldId id="26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53B"/>
    <a:srgbClr val="E64642"/>
    <a:srgbClr val="387668"/>
    <a:srgbClr val="479786"/>
    <a:srgbClr val="479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3" autoAdjust="0"/>
    <p:restoredTop sz="90510" autoAdjust="0"/>
  </p:normalViewPr>
  <p:slideViewPr>
    <p:cSldViewPr>
      <p:cViewPr>
        <p:scale>
          <a:sx n="100" d="100"/>
          <a:sy n="100" d="100"/>
        </p:scale>
        <p:origin x="-222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3060"/>
    </p:cViewPr>
  </p:sorterViewPr>
  <p:notesViewPr>
    <p:cSldViewPr>
      <p:cViewPr varScale="1">
        <p:scale>
          <a:sx n="85" d="100"/>
          <a:sy n="85" d="100"/>
        </p:scale>
        <p:origin x="-22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package" Target="../embeddings/Microsoft_Excel_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203495839615793"/>
          <c:y val="0.00311708319068812"/>
          <c:w val="0.969571117440107"/>
          <c:h val="0.996882916809312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1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2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3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4"/>
            <c:bubble3D val="0"/>
            <c:spPr>
              <a:solidFill>
                <a:srgbClr val="1F497D">
                  <a:lumMod val="20000"/>
                  <a:lumOff val="8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5"/>
            <c:bubble3D val="0"/>
            <c:spPr>
              <a:solidFill>
                <a:srgbClr val="1F497D">
                  <a:lumMod val="20000"/>
                  <a:lumOff val="8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6"/>
            <c:bubble3D val="0"/>
            <c:spPr>
              <a:solidFill>
                <a:srgbClr val="1F497D">
                  <a:lumMod val="20000"/>
                  <a:lumOff val="8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7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8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/>
                </a:solidFill>
              </a:ln>
            </c:spPr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380644282672213"/>
          <c:y val="0.159362549800797"/>
          <c:w val="0.920196850393701"/>
          <c:h val="0.6088821120481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'Column-triple'!$D$6</c:f>
              <c:strCache>
                <c:ptCount val="1"/>
                <c:pt idx="0">
                  <c:v>Not for Me</c:v>
                </c:pt>
              </c:strCache>
            </c:strRef>
          </c:tx>
          <c:spPr>
            <a:solidFill>
              <a:srgbClr val="BF3927"/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'Column-triple'!$B$7:$B$10</c:f>
              <c:strCache>
                <c:ptCount val="4"/>
                <c:pt idx="0">
                  <c:v>Promote literacy /                        love of reading</c:v>
                </c:pt>
                <c:pt idx="1">
                  <c:v>Give everyone a                               chance to succeed</c:v>
                </c:pt>
                <c:pt idx="2">
                  <c:v>Improve a community's quality of life</c:v>
                </c:pt>
                <c:pt idx="3">
                  <c:v>Provide services that are hard to find elsewhere</c:v>
                </c:pt>
              </c:strCache>
            </c:strRef>
          </c:cat>
          <c:val>
            <c:numRef>
              <c:f>'Column-triple'!$D$7:$D$10</c:f>
              <c:numCache>
                <c:formatCode>General</c:formatCode>
                <c:ptCount val="4"/>
                <c:pt idx="0">
                  <c:v>27.0</c:v>
                </c:pt>
                <c:pt idx="1">
                  <c:v>23.0</c:v>
                </c:pt>
                <c:pt idx="2">
                  <c:v>20.0</c:v>
                </c:pt>
                <c:pt idx="3">
                  <c:v>19.0</c:v>
                </c:pt>
              </c:numCache>
            </c:numRef>
          </c:val>
        </c:ser>
        <c:ser>
          <c:idx val="2"/>
          <c:order val="1"/>
          <c:tx>
            <c:strRef>
              <c:f>'Column-triple'!$E$6</c:f>
              <c:strCache>
                <c:ptCount val="1"/>
                <c:pt idx="0">
                  <c:v>Young &amp; Restless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'Column-triple'!$B$7:$B$10</c:f>
              <c:strCache>
                <c:ptCount val="4"/>
                <c:pt idx="0">
                  <c:v>Promote literacy /                        love of reading</c:v>
                </c:pt>
                <c:pt idx="1">
                  <c:v>Give everyone a                               chance to succeed</c:v>
                </c:pt>
                <c:pt idx="2">
                  <c:v>Improve a community's quality of life</c:v>
                </c:pt>
                <c:pt idx="3">
                  <c:v>Provide services that are hard to find elsewhere</c:v>
                </c:pt>
              </c:strCache>
            </c:strRef>
          </c:cat>
          <c:val>
            <c:numRef>
              <c:f>'Column-triple'!$E$7:$E$10</c:f>
              <c:numCache>
                <c:formatCode>General</c:formatCode>
                <c:ptCount val="4"/>
                <c:pt idx="0">
                  <c:v>71.0</c:v>
                </c:pt>
                <c:pt idx="1">
                  <c:v>65.0</c:v>
                </c:pt>
                <c:pt idx="2">
                  <c:v>61.0</c:v>
                </c:pt>
                <c:pt idx="3">
                  <c:v>37.0</c:v>
                </c:pt>
              </c:numCache>
            </c:numRef>
          </c:val>
        </c:ser>
        <c:ser>
          <c:idx val="3"/>
          <c:order val="2"/>
          <c:tx>
            <c:strRef>
              <c:f>'Column-triple'!$F$6</c:f>
              <c:strCache>
                <c:ptCount val="1"/>
                <c:pt idx="0">
                  <c:v>Rooted &amp; Roadblocked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'Column-triple'!$B$7:$B$10</c:f>
              <c:strCache>
                <c:ptCount val="4"/>
                <c:pt idx="0">
                  <c:v>Promote literacy /                        love of reading</c:v>
                </c:pt>
                <c:pt idx="1">
                  <c:v>Give everyone a                               chance to succeed</c:v>
                </c:pt>
                <c:pt idx="2">
                  <c:v>Improve a community's quality of life</c:v>
                </c:pt>
                <c:pt idx="3">
                  <c:v>Provide services that are hard to find elsewhere</c:v>
                </c:pt>
              </c:strCache>
            </c:strRef>
          </c:cat>
          <c:val>
            <c:numRef>
              <c:f>'Column-triple'!$F$7:$F$10</c:f>
              <c:numCache>
                <c:formatCode>General</c:formatCode>
                <c:ptCount val="4"/>
                <c:pt idx="0">
                  <c:v>78.0</c:v>
                </c:pt>
                <c:pt idx="1">
                  <c:v>72.0</c:v>
                </c:pt>
                <c:pt idx="2">
                  <c:v>75.0</c:v>
                </c:pt>
                <c:pt idx="3">
                  <c:v>49.0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2031747128"/>
        <c:axId val="2031750216"/>
      </c:barChart>
      <c:catAx>
        <c:axId val="203174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31750216"/>
        <c:crosses val="autoZero"/>
        <c:auto val="1"/>
        <c:lblAlgn val="ctr"/>
        <c:lblOffset val="100"/>
        <c:noMultiLvlLbl val="0"/>
      </c:catAx>
      <c:valAx>
        <c:axId val="2031750216"/>
        <c:scaling>
          <c:orientation val="minMax"/>
        </c:scaling>
        <c:delete val="1"/>
        <c:axPos val="l"/>
        <c:majorGridlines>
          <c:spPr>
            <a:ln w="63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031747128"/>
        <c:crosses val="autoZero"/>
        <c:crossBetween val="between"/>
        <c:majorUnit val="30.0"/>
      </c:valAx>
    </c:plotArea>
    <c:legend>
      <c:legendPos val="t"/>
      <c:layout>
        <c:manualLayout>
          <c:xMode val="edge"/>
          <c:yMode val="edge"/>
          <c:x val="0.0273411578269697"/>
          <c:y val="0.0280701754385965"/>
          <c:w val="0.95294384192542"/>
          <c:h val="0.0933348850582582"/>
        </c:manualLayout>
      </c:layout>
      <c:overlay val="0"/>
      <c:txPr>
        <a:bodyPr/>
        <a:lstStyle/>
        <a:p>
          <a:pPr>
            <a:defRPr sz="1800">
              <a:latin typeface="Franklin Gothic Medium"/>
              <a:cs typeface="Franklin Gothic Medium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Franklin Gothic Book"/>
          <a:cs typeface="Franklin Gothic Book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F497D">
                <a:lumMod val="20000"/>
                <a:lumOff val="8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FF">
                  <a:lumMod val="85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2"/>
            <c:invertIfNegative val="0"/>
            <c:bubble3D val="0"/>
            <c:spPr>
              <a:solidFill>
                <a:srgbClr val="BF3927"/>
              </a:solidFill>
            </c:spPr>
          </c:dPt>
          <c:dPt>
            <c:idx val="3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5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6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7"/>
            <c:invertIfNegative val="0"/>
            <c:bubble3D val="0"/>
            <c:spPr>
              <a:solidFill>
                <a:srgbClr val="1F497D"/>
              </a:solidFill>
            </c:spPr>
          </c:dPt>
          <c:dLbls>
            <c:txPr>
              <a:bodyPr/>
              <a:lstStyle/>
              <a:p>
                <a:pPr>
                  <a:defRPr sz="1800">
                    <a:latin typeface="Franklin Gothic Book"/>
                    <a:cs typeface="Franklin Gothic Book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('Column-single'!$B$7,'Column-single'!$B$12:$B$14)</c:f>
              <c:strCache>
                <c:ptCount val="4"/>
                <c:pt idx="0">
                  <c:v>All Americans</c:v>
                </c:pt>
                <c:pt idx="1">
                  <c:v>Not For Me</c:v>
                </c:pt>
                <c:pt idx="2">
                  <c:v>Young &amp; Restless</c:v>
                </c:pt>
                <c:pt idx="3">
                  <c:v>Rooted &amp; Roadblocked</c:v>
                </c:pt>
              </c:strCache>
            </c:strRef>
          </c:cat>
          <c:val>
            <c:numRef>
              <c:f>('Column-single'!$C$7,'Column-single'!$C$12:$C$14)</c:f>
              <c:numCache>
                <c:formatCode>0</c:formatCode>
                <c:ptCount val="4"/>
                <c:pt idx="0">
                  <c:v>91.0</c:v>
                </c:pt>
                <c:pt idx="1">
                  <c:v>94.0</c:v>
                </c:pt>
                <c:pt idx="2">
                  <c:v>15.0</c:v>
                </c:pt>
                <c:pt idx="3">
                  <c:v>92.0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75645048"/>
        <c:axId val="2075446616"/>
      </c:barChart>
      <c:catAx>
        <c:axId val="20756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75446616"/>
        <c:crosses val="autoZero"/>
        <c:auto val="1"/>
        <c:lblAlgn val="ctr"/>
        <c:lblOffset val="100"/>
        <c:noMultiLvlLbl val="0"/>
      </c:catAx>
      <c:valAx>
        <c:axId val="2075446616"/>
        <c:scaling>
          <c:orientation val="minMax"/>
          <c:max val="100.0"/>
        </c:scaling>
        <c:delete val="1"/>
        <c:axPos val="l"/>
        <c:majorGridlines>
          <c:spPr>
            <a:ln w="6350" cap="rnd"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2075645048"/>
        <c:crosses val="autoZero"/>
        <c:crossBetween val="between"/>
        <c:majorUnit val="20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Franklin Gothic Book"/>
          <a:cs typeface="Franklin Gothic Book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8EB4E3"/>
              </a:solidFill>
              <a:ln>
                <a:solidFill>
                  <a:srgbClr val="FFFFFF"/>
                </a:solidFill>
              </a:ln>
            </c:spPr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987157855268095"/>
          <c:y val="0.190231763482395"/>
          <c:w val="0.848944133555633"/>
          <c:h val="0.6543440796315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'Column-triple'!$D$6</c:f>
              <c:strCache>
                <c:ptCount val="1"/>
                <c:pt idx="0">
                  <c:v>Not for Me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solidFill>
                <a:srgbClr val="FFFFFF"/>
              </a:solidFill>
            </a:ln>
          </c:spPr>
          <c:invertIfNegative val="0"/>
          <c:cat>
            <c:strRef>
              <c:f>'Column-triple'!$B$7:$B$8</c:f>
              <c:strCache>
                <c:ptCount val="2"/>
                <c:pt idx="0">
                  <c:v>Community as a whole</c:v>
                </c:pt>
                <c:pt idx="1">
                  <c:v>Self and family</c:v>
                </c:pt>
              </c:strCache>
            </c:strRef>
          </c:cat>
          <c:val>
            <c:numRef>
              <c:f>'Column-triple'!$D$7:$D$8</c:f>
              <c:numCache>
                <c:formatCode>General</c:formatCode>
                <c:ptCount val="2"/>
                <c:pt idx="0">
                  <c:v>21.0</c:v>
                </c:pt>
                <c:pt idx="1">
                  <c:v>25.0</c:v>
                </c:pt>
              </c:numCache>
            </c:numRef>
          </c:val>
        </c:ser>
        <c:ser>
          <c:idx val="2"/>
          <c:order val="1"/>
          <c:tx>
            <c:strRef>
              <c:f>'Column-triple'!$E$6</c:f>
              <c:strCache>
                <c:ptCount val="1"/>
                <c:pt idx="0">
                  <c:v>Young &amp; Restless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>
              <a:solidFill>
                <a:srgbClr val="FFFFFF"/>
              </a:solidFill>
            </a:ln>
          </c:spPr>
          <c:invertIfNegative val="0"/>
          <c:cat>
            <c:strRef>
              <c:f>'Column-triple'!$B$7:$B$8</c:f>
              <c:strCache>
                <c:ptCount val="2"/>
                <c:pt idx="0">
                  <c:v>Community as a whole</c:v>
                </c:pt>
                <c:pt idx="1">
                  <c:v>Self and family</c:v>
                </c:pt>
              </c:strCache>
            </c:strRef>
          </c:cat>
          <c:val>
            <c:numRef>
              <c:f>'Column-triple'!$E$7:$E$8</c:f>
              <c:numCache>
                <c:formatCode>General</c:formatCode>
                <c:ptCount val="2"/>
                <c:pt idx="0">
                  <c:v>47.0</c:v>
                </c:pt>
                <c:pt idx="1">
                  <c:v>15.0</c:v>
                </c:pt>
              </c:numCache>
            </c:numRef>
          </c:val>
        </c:ser>
        <c:ser>
          <c:idx val="3"/>
          <c:order val="2"/>
          <c:tx>
            <c:strRef>
              <c:f>'Column-triple'!$F$6</c:f>
              <c:strCache>
                <c:ptCount val="1"/>
                <c:pt idx="0">
                  <c:v>Rooted &amp; Roadblocked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'Column-triple'!$B$7:$B$8</c:f>
              <c:strCache>
                <c:ptCount val="2"/>
                <c:pt idx="0">
                  <c:v>Community as a whole</c:v>
                </c:pt>
                <c:pt idx="1">
                  <c:v>Self and family</c:v>
                </c:pt>
              </c:strCache>
            </c:strRef>
          </c:cat>
          <c:val>
            <c:numRef>
              <c:f>'Column-triple'!$F$7:$F$8</c:f>
              <c:numCache>
                <c:formatCode>General</c:formatCode>
                <c:ptCount val="2"/>
                <c:pt idx="0">
                  <c:v>61.0</c:v>
                </c:pt>
                <c:pt idx="1">
                  <c:v>23.0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31775416"/>
        <c:axId val="2107155976"/>
      </c:barChart>
      <c:catAx>
        <c:axId val="203177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07155976"/>
        <c:crosses val="autoZero"/>
        <c:auto val="1"/>
        <c:lblAlgn val="ctr"/>
        <c:lblOffset val="100"/>
        <c:noMultiLvlLbl val="0"/>
      </c:catAx>
      <c:valAx>
        <c:axId val="2107155976"/>
        <c:scaling>
          <c:orientation val="minMax"/>
          <c:max val="70.0"/>
        </c:scaling>
        <c:delete val="1"/>
        <c:axPos val="l"/>
        <c:majorGridlines>
          <c:spPr>
            <a:ln w="63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031775416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000151647710702829"/>
          <c:y val="0.0377358490566038"/>
          <c:w val="0.996329701211591"/>
          <c:h val="0.0924894765512801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2000">
              <a:latin typeface="Franklin Gothic Medium"/>
              <a:cs typeface="Franklin Gothic Medium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Franklin Gothic Book"/>
          <a:cs typeface="Franklin Gothic Book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8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00588558374647613"/>
                  <c:y val="0.04796627694265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layout>
                <c:manualLayout>
                  <c:x val="0.05155163474936"/>
                  <c:y val="0.00031953392189611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>
                    <a:latin typeface="Franklin Gothic Medium" panose="020B06030201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/>
                </a:solidFill>
              </a:ln>
            </c:spPr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1F497D"/>
              </a:solidFill>
              <a:ln>
                <a:solidFill>
                  <a:srgbClr val="FFFFFF"/>
                </a:solidFill>
              </a:ln>
            </c:spPr>
          </c:dPt>
          <c:dPt>
            <c:idx val="1"/>
            <c:bubble3D val="0"/>
            <c:spPr>
              <a:solidFill>
                <a:srgbClr val="1F497D"/>
              </a:solidFill>
              <a:ln>
                <a:solidFill>
                  <a:srgbClr val="FFFFFF"/>
                </a:solidFill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0809912186902563"/>
                  <c:y val="0.160979082160185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</a:defRPr>
                    </a:pPr>
                    <a:r>
                      <a:rPr lang="en-US" dirty="0" smtClean="0"/>
                      <a:t>Library</a:t>
                    </a:r>
                    <a:br>
                      <a:rPr lang="en-US" dirty="0" smtClean="0"/>
                    </a:br>
                    <a:r>
                      <a:rPr lang="en-US" dirty="0" smtClean="0"/>
                      <a:t>Lovers</a:t>
                    </a:r>
                    <a:r>
                      <a:rPr lang="en-US" dirty="0"/>
                      <a:t>
10%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80528691166989"/>
                  <c:y val="0.065707781456953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</a:defRPr>
                    </a:pPr>
                    <a:r>
                      <a:rPr lang="en-US" smtClean="0">
                        <a:solidFill>
                          <a:schemeClr val="bg1"/>
                        </a:solidFill>
                      </a:rPr>
                      <a:t>Info.</a:t>
                    </a:r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Omnivores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
20%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>
                    <a:latin typeface="Franklin Gothic Medium" panose="020B06030201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1F497D"/>
              </a:solidFill>
              <a:ln>
                <a:solidFill>
                  <a:srgbClr val="FFFFFF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F497D"/>
              </a:solidFill>
              <a:ln>
                <a:solidFill>
                  <a:srgbClr val="FFFFFF"/>
                </a:solidFill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3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09504876705227"/>
                  <c:y val="-0.21790702298576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Franklin Gothic Medium" panose="020B06030201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00586468358121902"/>
                  <c:y val="-0.035277976616559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Franklin Gothic Medium" panose="020B0603020102020204" pitchFamily="34" charset="0"/>
                      </a:rPr>
                      <a:t>Print </a:t>
                    </a:r>
                    <a:r>
                      <a:rPr lang="en-US" sz="1400" dirty="0" smtClean="0">
                        <a:latin typeface="Franklin Gothic Medium" panose="020B0603020102020204" pitchFamily="34" charset="0"/>
                      </a:rPr>
                      <a:t>Traditionalists</a:t>
                    </a:r>
                    <a:r>
                      <a:rPr lang="en-US" sz="1400" dirty="0">
                        <a:latin typeface="Franklin Gothic Medium" panose="020B0603020102020204" pitchFamily="34" charset="0"/>
                      </a:rPr>
                      <a:t>
9%</a:t>
                    </a:r>
                    <a:endParaRPr lang="en-US" sz="1900" dirty="0">
                      <a:latin typeface="Franklin Gothic Medium" panose="020B0603020102020204" pitchFamily="34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</a:ln>
            </c:spPr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8EB4E3"/>
              </a:solidFill>
              <a:ln>
                <a:solidFill>
                  <a:srgbClr val="FFFFFF"/>
                </a:solidFill>
              </a:ln>
            </c:spPr>
          </c:dPt>
          <c:dPt>
            <c:idx val="5"/>
            <c:bubble3D val="0"/>
            <c:spPr>
              <a:solidFill>
                <a:srgbClr val="8EB4E3"/>
              </a:solidFill>
              <a:ln>
                <a:solidFill>
                  <a:srgbClr val="FFFFFF"/>
                </a:solidFill>
              </a:ln>
            </c:spPr>
          </c:dPt>
          <c:dPt>
            <c:idx val="6"/>
            <c:bubble3D val="0"/>
            <c:spPr>
              <a:solidFill>
                <a:srgbClr val="8EB4E3"/>
              </a:solidFill>
              <a:ln>
                <a:solidFill>
                  <a:srgbClr val="FFFFFF"/>
                </a:solidFill>
              </a:ln>
            </c:spPr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287806616765496"/>
                  <c:y val="0.026462459238049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0.00230663296717539"/>
                  <c:y val="0.0069253559214189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0.00628236285279156"/>
                  <c:y val="-0.0034299689811501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>
                    <a:latin typeface="Franklin Gothic Medium" panose="020B06030201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562349919026"/>
          <c:y val="0.160244430247625"/>
          <c:w val="0.644599724840971"/>
          <c:h val="0.71405372696516"/>
        </c:manualLayout>
      </c:layout>
      <c:pieChart>
        <c:varyColors val="1"/>
        <c:ser>
          <c:idx val="0"/>
          <c:order val="0"/>
          <c:tx>
            <c:strRef>
              <c:f>Pie!#REF!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EEECE4">
                <a:lumMod val="9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8EB4E3"/>
              </a:solidFill>
              <a:ln>
                <a:solidFill>
                  <a:srgbClr val="FFFFFF"/>
                </a:solidFill>
              </a:ln>
            </c:spPr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Pie!$B$4:$B$12</c:f>
              <c:strCache>
                <c:ptCount val="9"/>
                <c:pt idx="0">
                  <c:v>Library Lovers</c:v>
                </c:pt>
                <c:pt idx="1">
                  <c:v>Information Omnivores</c:v>
                </c:pt>
                <c:pt idx="2">
                  <c:v>Solid Center</c:v>
                </c:pt>
                <c:pt idx="3">
                  <c:v>Print Traditionalists</c:v>
                </c:pt>
                <c:pt idx="4">
                  <c:v>Not for Me</c:v>
                </c:pt>
                <c:pt idx="5">
                  <c:v>Young and Restless</c:v>
                </c:pt>
                <c:pt idx="6">
                  <c:v>Rooted and Roadblocked</c:v>
                </c:pt>
                <c:pt idx="7">
                  <c:v>Distant Admimers</c:v>
                </c:pt>
                <c:pt idx="8">
                  <c:v>Off the Grid</c:v>
                </c:pt>
              </c:strCache>
            </c:strRef>
          </c:cat>
          <c:val>
            <c:numRef>
              <c:f>Pie!$C$4:$C$12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0.09</c:v>
                </c:pt>
                <c:pt idx="4">
                  <c:v>0.04</c:v>
                </c:pt>
                <c:pt idx="5">
                  <c:v>0.07</c:v>
                </c:pt>
                <c:pt idx="6">
                  <c:v>0.07</c:v>
                </c:pt>
                <c:pt idx="7">
                  <c:v>0.1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9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AC5F-59AF-48C9-BF20-254BB8AC10A2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EB30B-6C0E-4AB1-ABE3-D064C6EEE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8F23-7B17-4360-9B56-489977FCF4C4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1F39-CA18-4F77-A0B4-ACF02FBE9C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5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also: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/2014/03/18/a-new-way-of-looking-at-public-library-engagement-in-</a:t>
            </a:r>
            <a:r>
              <a:rPr lang="en-US" dirty="0" err="1" smtClean="0"/>
              <a:t>america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also: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/2014/03/18/a-new-way-of-looking-at-public-library-engagement-in-</a:t>
            </a:r>
            <a:r>
              <a:rPr lang="en-US" dirty="0" err="1" smtClean="0"/>
              <a:t>america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also: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/2014/03/18/a-new-way-of-looking-at-public-library-engagement-in-</a:t>
            </a:r>
            <a:r>
              <a:rPr lang="en-US" dirty="0" err="1" smtClean="0"/>
              <a:t>america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Coming this summer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77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Franklin Gothic Book" pitchFamily="34" charset="0"/>
              </a:rPr>
              <a:t>http://</a:t>
            </a:r>
            <a:r>
              <a:rPr lang="en-US" sz="1200" dirty="0" err="1" smtClean="0">
                <a:latin typeface="Franklin Gothic Book" pitchFamily="34" charset="0"/>
              </a:rPr>
              <a:t>www.pewinternet.org</a:t>
            </a:r>
            <a:r>
              <a:rPr lang="en-US" sz="1200" dirty="0" smtClean="0">
                <a:latin typeface="Franklin Gothic Book" pitchFamily="34" charset="0"/>
              </a:rPr>
              <a:t>/</a:t>
            </a:r>
            <a:endParaRPr lang="en-US" sz="1200" dirty="0" smtClean="0">
              <a:latin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774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information, see “Library services in the digital age”: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/2013/01/22/library-services/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624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library-related reports are available at: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/category/publications/survey-reports/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5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an overview of our research so far, including links to our major reports, see</a:t>
            </a:r>
            <a:r>
              <a:rPr lang="en-US" dirty="0" smtClean="0"/>
              <a:t>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/about/research-timeline/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823B-40F8-4D2F-9DF8-4D187EC2C9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information, see the Methods</a:t>
            </a:r>
            <a:r>
              <a:rPr lang="en-US" baseline="0" dirty="0" smtClean="0"/>
              <a:t> section of each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823B-40F8-4D2F-9DF8-4D187EC2C9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Typology: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www.pewinternet.org</a:t>
            </a:r>
            <a:r>
              <a:rPr lang="en-US" baseline="0" dirty="0" smtClean="0"/>
              <a:t>/2014/03/13/library-engagement-typology/</a:t>
            </a:r>
          </a:p>
          <a:p>
            <a:endParaRPr lang="en-US" dirty="0" smtClean="0"/>
          </a:p>
          <a:p>
            <a:r>
              <a:rPr lang="en-US" dirty="0" smtClean="0"/>
              <a:t>For a more</a:t>
            </a:r>
            <a:r>
              <a:rPr lang="en-US" baseline="0" dirty="0" smtClean="0"/>
              <a:t> straightforward reading of the questions used to build the typology, see</a:t>
            </a:r>
            <a:r>
              <a:rPr lang="en-US" dirty="0" smtClean="0"/>
              <a:t>: http://</a:t>
            </a:r>
            <a:r>
              <a:rPr lang="en-US" dirty="0" err="1" smtClean="0"/>
              <a:t>libraries.pewinternet.org</a:t>
            </a:r>
            <a:r>
              <a:rPr lang="en-US" dirty="0" smtClean="0"/>
              <a:t>/2013/12/11/libraries-in-communities/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r>
              <a:rPr lang="en-US" baseline="0" dirty="0" smtClean="0"/>
              <a:t> is available at </a:t>
            </a:r>
            <a:r>
              <a:rPr lang="en-US" dirty="0" smtClean="0"/>
              <a:t>http://</a:t>
            </a:r>
            <a:r>
              <a:rPr lang="en-US" dirty="0" err="1" smtClean="0"/>
              <a:t>www.pewinternet.org</a:t>
            </a:r>
            <a:r>
              <a:rPr lang="en-US" dirty="0" smtClean="0"/>
              <a:t>/2014/03/13/about-this-report-and-survey/#about-this-typology and in the Methods</a:t>
            </a:r>
            <a:r>
              <a:rPr lang="en-US" baseline="0" dirty="0" smtClean="0"/>
              <a:t> section of the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F8-D957-411A-AFE2-CFBD5BEA0C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dirty="0" smtClean="0"/>
              <a:t>The main report is available</a:t>
            </a:r>
            <a:r>
              <a:rPr lang="en-US" baseline="0" dirty="0" smtClean="0"/>
              <a:t> at: </a:t>
            </a:r>
            <a:r>
              <a:rPr lang="en-US" dirty="0" smtClean="0"/>
              <a:t>http://</a:t>
            </a:r>
            <a:r>
              <a:rPr lang="en-US" dirty="0" err="1" smtClean="0"/>
              <a:t>www.pewinternet.org</a:t>
            </a:r>
            <a:r>
              <a:rPr lang="en-US" dirty="0" smtClean="0"/>
              <a:t>/2014/03/13/library-engagement-typology/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DA2E-B734-4D05-9C4C-06549CE8C8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100A-1439-47B5-93D9-212615D5B14A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1752600"/>
          </a:xfrm>
        </p:spPr>
        <p:txBody>
          <a:bodyPr>
            <a:noAutofit/>
          </a:bodyPr>
          <a:lstStyle>
            <a:lvl1pPr algn="l">
              <a:defRPr sz="3600" baseline="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Presentation Name</a:t>
            </a:r>
            <a:br>
              <a:rPr lang="en-US" dirty="0" smtClean="0"/>
            </a:br>
            <a:r>
              <a:rPr lang="en-US" dirty="0" smtClean="0"/>
              <a:t>Optional Third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3733800" cy="381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name of presenter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0"/>
            <a:ext cx="3810000" cy="381000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Kicker</a:t>
            </a:r>
            <a:endParaRPr lang="en-US" dirty="0"/>
          </a:p>
        </p:txBody>
      </p:sp>
      <p:pic>
        <p:nvPicPr>
          <p:cNvPr id="1027" name="Picture 3" descr="\\vmware-host\Shared Folders\My Desktop\Design Files\Logos\PRC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78904"/>
            <a:ext cx="2895600" cy="392696"/>
          </a:xfrm>
          <a:prstGeom prst="rect">
            <a:avLst/>
          </a:prstGeom>
          <a:noFill/>
        </p:spPr>
      </p:pic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91000"/>
            <a:ext cx="37338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presenter’s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4953000"/>
            <a:ext cx="3733800" cy="762000"/>
          </a:xfrm>
        </p:spPr>
        <p:txBody>
          <a:bodyPr>
            <a:normAutofit/>
          </a:bodyPr>
          <a:lstStyle>
            <a:lvl1pPr>
              <a:defRPr sz="1200" b="0" i="1" baseline="0">
                <a:solidFill>
                  <a:schemeClr val="bg1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Paste project logo here (delete this text box)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100A-1439-47B5-93D9-212615D5B14A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762000"/>
          </a:xfrm>
        </p:spPr>
        <p:txBody>
          <a:bodyPr>
            <a:noAutofit/>
          </a:bodyPr>
          <a:lstStyle>
            <a:lvl1pPr algn="l">
              <a:defRPr sz="3600" baseline="0"/>
            </a:lvl1pPr>
          </a:lstStyle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895600"/>
            <a:ext cx="3733800" cy="381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name of presenter</a:t>
            </a:r>
            <a:endParaRPr lang="en-US" dirty="0"/>
          </a:p>
        </p:txBody>
      </p:sp>
      <p:pic>
        <p:nvPicPr>
          <p:cNvPr id="1027" name="Picture 3" descr="\\vmware-host\Shared Folders\My Desktop\Design Files\Logos\PRC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78904"/>
            <a:ext cx="2895600" cy="392696"/>
          </a:xfrm>
          <a:prstGeom prst="rect">
            <a:avLst/>
          </a:prstGeom>
          <a:noFill/>
        </p:spPr>
      </p:pic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3200400"/>
            <a:ext cx="30480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presenter’s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4953000"/>
            <a:ext cx="3733800" cy="762000"/>
          </a:xfrm>
        </p:spPr>
        <p:txBody>
          <a:bodyPr>
            <a:normAutofit/>
          </a:bodyPr>
          <a:lstStyle>
            <a:lvl1pPr>
              <a:defRPr sz="1200" b="0" i="1" baseline="0">
                <a:solidFill>
                  <a:schemeClr val="bg1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Paste project logo here (delete this text box)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3505200"/>
            <a:ext cx="3048000" cy="304800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prsenter’s</a:t>
            </a:r>
            <a:r>
              <a:rPr lang="en-US" dirty="0" smtClean="0"/>
              <a:t> email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895600"/>
            <a:ext cx="3505200" cy="381000"/>
          </a:xfrm>
        </p:spPr>
        <p:txBody>
          <a:bodyPr/>
          <a:lstStyle>
            <a:lvl1pPr>
              <a:defRPr lang="en-US" sz="1800" b="1" kern="1200" baseline="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another person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4724400" y="3200400"/>
            <a:ext cx="3048000" cy="304800"/>
          </a:xfrm>
        </p:spPr>
        <p:txBody>
          <a:bodyPr>
            <a:noAutofit/>
          </a:bodyPr>
          <a:lstStyle>
            <a:lvl1pPr>
              <a:defRPr lang="en-US" sz="1600" b="0" i="1" kern="12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person’s title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3505200"/>
            <a:ext cx="3048000" cy="304800"/>
          </a:xfrm>
        </p:spPr>
        <p:txBody>
          <a:bodyPr>
            <a:noAutofit/>
          </a:bodyPr>
          <a:lstStyle>
            <a:lvl1pPr>
              <a:defRPr lang="en-US" sz="14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person’s email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 rot="5400000">
            <a:off x="3848100" y="3390900"/>
            <a:ext cx="9906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5DED-3C99-492D-B5D5-5FAF6A36E9D8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www.pewinternet.org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Digital Differences – American Library Association Spectrum Leadership Institute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5A8-B2A2-4618-A360-1F77BBAE91D0}" type="datetimeFigureOut">
              <a:rPr lang="en-US" smtClean="0"/>
              <a:t>4/10/14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8B1-137F-4FB2-820D-920E0F549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7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4876800"/>
          </a:xfrm>
        </p:spPr>
        <p:txBody>
          <a:bodyPr/>
          <a:lstStyle>
            <a:lvl2pPr marL="742950" indent="-627063">
              <a:defRPr/>
            </a:lvl2pPr>
            <a:lvl3pPr marL="1143000" indent="-800100">
              <a:defRPr sz="1200"/>
            </a:lvl3pPr>
            <a:lvl4pPr marL="1600200" indent="-1028700">
              <a:defRPr sz="1200"/>
            </a:lvl4pPr>
            <a:lvl5pPr marL="2057400" indent="-12588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9200"/>
            <a:ext cx="8229600" cy="4572001"/>
          </a:xfrm>
        </p:spPr>
        <p:txBody>
          <a:bodyPr/>
          <a:lstStyle>
            <a:lvl1pPr>
              <a:buNone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Paste chart here  (adjust width of this container as necessary)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chart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47800"/>
            <a:ext cx="8229600" cy="4343401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(adjust width of this container as necessary)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chart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14400"/>
            <a:ext cx="8229600" cy="5334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438401"/>
            <a:ext cx="7772400" cy="990599"/>
          </a:xfrm>
        </p:spPr>
        <p:txBody>
          <a:bodyPr anchor="t">
            <a:normAutofit/>
          </a:bodyPr>
          <a:lstStyle>
            <a:lvl1pPr algn="ctr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SECTION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081213"/>
            <a:ext cx="7772400" cy="357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 b="1" baseline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subsection kicker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72DEDA58-0F44-4E6F-A662-CD004C5E500D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34290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52400" y="19812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rot="5400000">
            <a:off x="4305300" y="2019300"/>
            <a:ext cx="533400" cy="883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28800"/>
            <a:ext cx="4040188" cy="3962401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28801"/>
            <a:ext cx="4041775" cy="39624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9B855AF8-0094-43D5-8F89-5AB58B08CE88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8B82A246-B949-4BE4-BEA5-462CF74F3E30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90600"/>
            <a:ext cx="8229600" cy="4572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954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905001"/>
            <a:ext cx="4040188" cy="38862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954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905001"/>
            <a:ext cx="4041775" cy="38862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86A1-AE8F-46E8-BA76-B9B2DF704D0B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483D-303C-48F5-80BA-8D1BDECCD943}" type="datetime4">
              <a:rPr lang="en-US" smtClean="0"/>
              <a:pPr/>
              <a:t>April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642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3470-16DF-460A-BC96-502A97480E6E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37319-2E82-4D56-ADBC-557F98406E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4495800" y="-4343400"/>
            <a:ext cx="152400" cy="883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286000"/>
            <a:ext cx="152400" cy="899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62484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0" r:id="rId4"/>
    <p:sldLayoutId id="2147483651" r:id="rId5"/>
    <p:sldLayoutId id="2147483653" r:id="rId6"/>
    <p:sldLayoutId id="2147483652" r:id="rId7"/>
    <p:sldLayoutId id="2147483654" r:id="rId8"/>
    <p:sldLayoutId id="2147483655" r:id="rId9"/>
    <p:sldLayoutId id="2147483660" r:id="rId10"/>
    <p:sldLayoutId id="2147483662" r:id="rId11"/>
    <p:sldLayoutId id="214748366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1288"/>
            <a:ext cx="7924800" cy="13777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LIBRARIES &amp; THE BIG PICTURE: FACTS, TRENDS, &amp; NEXT!</a:t>
            </a:r>
            <a:br>
              <a:rPr lang="en-US" sz="1800" b="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</a:br>
            <a:r>
              <a:rPr lang="en-US" sz="600" b="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/>
            </a:r>
            <a:br>
              <a:rPr lang="en-US" sz="600" b="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</a:br>
            <a:r>
              <a:rPr lang="en-US" sz="2800" dirty="0" smtClean="0"/>
              <a:t>New data from the Pew Research Center on public library engagement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04763"/>
            <a:ext cx="3733800" cy="43383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Kathryn Zickuhr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3905669"/>
            <a:ext cx="6477000" cy="361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Research Associate, Pew Research Center’s Internet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5181600"/>
            <a:ext cx="6553200" cy="1143000"/>
          </a:xfrm>
        </p:spPr>
        <p:txBody>
          <a:bodyPr>
            <a:normAutofit/>
          </a:bodyPr>
          <a:lstStyle/>
          <a:p>
            <a:r>
              <a:rPr lang="en-US" sz="1600" i="0" dirty="0">
                <a:solidFill>
                  <a:schemeClr val="tx1"/>
                </a:solidFill>
              </a:rPr>
              <a:t>Computers in Libraries, April 7, 2014 </a:t>
            </a:r>
            <a:endParaRPr lang="en-US" sz="1600" i="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600" i="0" dirty="0" smtClean="0">
                <a:solidFill>
                  <a:schemeClr val="tx1"/>
                </a:solidFill>
              </a:rPr>
              <a:t>@</a:t>
            </a:r>
            <a:r>
              <a:rPr lang="en-US" sz="1600" i="0" dirty="0">
                <a:solidFill>
                  <a:schemeClr val="tx1"/>
                </a:solidFill>
              </a:rPr>
              <a:t>kzickuhr  </a:t>
            </a:r>
            <a:r>
              <a:rPr lang="en-US" sz="1600" i="0" dirty="0" smtClean="0">
                <a:solidFill>
                  <a:schemeClr val="tx1"/>
                </a:solidFill>
              </a:rPr>
              <a:t>|  @</a:t>
            </a:r>
            <a:r>
              <a:rPr lang="en-US" sz="1600" i="0" dirty="0" err="1" smtClean="0">
                <a:solidFill>
                  <a:schemeClr val="tx1"/>
                </a:solidFill>
              </a:rPr>
              <a:t>pewinternet</a:t>
            </a:r>
            <a:r>
              <a:rPr lang="en-US" sz="1600" i="0" dirty="0" smtClean="0">
                <a:solidFill>
                  <a:schemeClr val="tx1"/>
                </a:solidFill>
              </a:rPr>
              <a:t>   |  @</a:t>
            </a:r>
            <a:r>
              <a:rPr lang="en-US" sz="1600" i="0" dirty="0" err="1" smtClean="0">
                <a:solidFill>
                  <a:schemeClr val="tx1"/>
                </a:solidFill>
              </a:rPr>
              <a:t>pewresearch</a:t>
            </a:r>
            <a:endParaRPr lang="en-US" sz="1600" i="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600" i="0" dirty="0" smtClean="0">
                <a:solidFill>
                  <a:schemeClr val="tx1"/>
                </a:solidFill>
              </a:rPr>
              <a:t>libraries.pewinternet.org</a:t>
            </a:r>
            <a:endParaRPr lang="en-US" sz="16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13895485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52086"/>
              </p:ext>
            </p:extLst>
          </p:nvPr>
        </p:nvGraphicFramePr>
        <p:xfrm>
          <a:off x="685800" y="762000"/>
          <a:ext cx="7848600" cy="3048000"/>
        </p:xfrm>
        <a:graphic>
          <a:graphicData uri="http://schemas.openxmlformats.org/drawingml/2006/table">
            <a:tbl>
              <a:tblPr firstRow="1" firstCol="1" bandRow="1"/>
              <a:tblGrid>
                <a:gridCol w="1281618"/>
                <a:gridCol w="1631152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50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Library </a:t>
                      </a:r>
                      <a:r>
                        <a:rPr lang="en-US" sz="18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Lovers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High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10</a:t>
                      </a:r>
                      <a:r>
                        <a:rPr lang="en-US" sz="18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Frequent library</a:t>
                      </a:r>
                      <a:r>
                        <a:rPr lang="en-US" sz="18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use, high levels of appreciation/familiarity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Includes</a:t>
                      </a:r>
                      <a:r>
                        <a:rPr lang="en-US" sz="18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m</a:t>
                      </a: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any </a:t>
                      </a:r>
                      <a:r>
                        <a:rPr lang="en-US" sz="18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parents, students, and job </a:t>
                      </a: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seekers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Tend </a:t>
                      </a:r>
                      <a:r>
                        <a:rPr lang="en-US" sz="18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to be younger, with higher levels of </a:t>
                      </a: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education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29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04331559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74941"/>
              </p:ext>
            </p:extLst>
          </p:nvPr>
        </p:nvGraphicFramePr>
        <p:xfrm>
          <a:off x="685800" y="762000"/>
          <a:ext cx="7848600" cy="3048000"/>
        </p:xfrm>
        <a:graphic>
          <a:graphicData uri="http://schemas.openxmlformats.org/drawingml/2006/table">
            <a:tbl>
              <a:tblPr firstRow="1" firstCol="1" bandRow="1"/>
              <a:tblGrid>
                <a:gridCol w="1281618"/>
                <a:gridCol w="1631152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50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Information Omnivores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High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20%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 levels of library use, but visits are less frequent than Library Lovers’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Highest rates of technology use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Highest levels of education, employment, household income.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79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865438276"/>
              </p:ext>
            </p:extLst>
          </p:nvPr>
        </p:nvGraphicFramePr>
        <p:xfrm>
          <a:off x="1295400" y="914400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86200" y="5410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 panose="020B0603020102020204" pitchFamily="34" charset="0"/>
              </a:rPr>
              <a:t>Medium Engagement (39%)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1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93921042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628355"/>
              </p:ext>
            </p:extLst>
          </p:nvPr>
        </p:nvGraphicFramePr>
        <p:xfrm>
          <a:off x="685800" y="762000"/>
          <a:ext cx="7848600" cy="2362200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1541170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211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Solid</a:t>
                      </a:r>
                      <a:r>
                        <a:rPr lang="en-US" sz="1800" baseline="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 Center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Medium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30%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About half have used a public library in the past year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Most view libraries positively.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Similar to general U.S. population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74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14207371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28091"/>
              </p:ext>
            </p:extLst>
          </p:nvPr>
        </p:nvGraphicFramePr>
        <p:xfrm>
          <a:off x="685800" y="762000"/>
          <a:ext cx="7848600" cy="2514600"/>
        </p:xfrm>
        <a:graphic>
          <a:graphicData uri="http://schemas.openxmlformats.org/drawingml/2006/table">
            <a:tbl>
              <a:tblPr firstRow="1" firstCol="1" bandRow="1"/>
              <a:tblGrid>
                <a:gridCol w="1524000"/>
                <a:gridCol w="1388770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9735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Print Traditionalists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  Medium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9%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Similar to Solid Center, except tend to live farther away from libraries (61% live in rural areas)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Highest proportion of rural, Southern, or white respondents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14849254"/>
              </p:ext>
            </p:extLst>
          </p:nvPr>
        </p:nvGraphicFramePr>
        <p:xfrm>
          <a:off x="1295400" y="914400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990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 panose="020B0603020102020204" pitchFamily="34" charset="0"/>
              </a:rPr>
              <a:t>Low Engagement (17%)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0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29850576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52714"/>
              </p:ext>
            </p:extLst>
          </p:nvPr>
        </p:nvGraphicFramePr>
        <p:xfrm>
          <a:off x="685800" y="762000"/>
          <a:ext cx="7848600" cy="2667000"/>
        </p:xfrm>
        <a:graphic>
          <a:graphicData uri="http://schemas.openxmlformats.org/drawingml/2006/table">
            <a:tbl>
              <a:tblPr firstRow="1" firstCol="1" bandRow="1"/>
              <a:tblGrid>
                <a:gridCol w="1281618"/>
                <a:gridCol w="1631152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125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Not for</a:t>
                      </a:r>
                      <a:r>
                        <a:rPr lang="en-US" sz="1800" baseline="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 Me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Low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4%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Strikingly less positive views of public libraries’ roles in the community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More likely to have had negative experiences</a:t>
                      </a:r>
                      <a:r>
                        <a:rPr lang="en-US" sz="18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at libraries</a:t>
                      </a: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9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59157501"/>
              </p:ext>
            </p:extLst>
          </p:nvPr>
        </p:nvGraphicFramePr>
        <p:xfrm>
          <a:off x="457200" y="1600200"/>
          <a:ext cx="8077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6"/>
          <p:cNvSpPr txBox="1">
            <a:spLocks/>
          </p:cNvSpPr>
          <p:nvPr/>
        </p:nvSpPr>
        <p:spPr>
          <a:xfrm>
            <a:off x="457200" y="762000"/>
            <a:ext cx="82296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% who strongly agree that public libraries…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6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59539741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90639"/>
              </p:ext>
            </p:extLst>
          </p:nvPr>
        </p:nvGraphicFramePr>
        <p:xfrm>
          <a:off x="685800" y="762000"/>
          <a:ext cx="7848600" cy="2971800"/>
        </p:xfrm>
        <a:graphic>
          <a:graphicData uri="http://schemas.openxmlformats.org/drawingml/2006/table">
            <a:tbl>
              <a:tblPr firstRow="1" firstCol="1" bandRow="1"/>
              <a:tblGrid>
                <a:gridCol w="1281618"/>
                <a:gridCol w="1631152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4307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Young &amp; Restless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Low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7%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Relatively young group: Median age is 33.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Few have lived in their neighborhoods for very long.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Only 15% know where the nearest public library is located.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6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457200" y="609600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% who know where the nearest public library is located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075570602"/>
              </p:ext>
            </p:extLst>
          </p:nvPr>
        </p:nvGraphicFramePr>
        <p:xfrm>
          <a:off x="762000" y="1752600"/>
          <a:ext cx="76962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56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INTRODUCTION</a:t>
            </a:r>
            <a:r>
              <a:rPr lang="en-US" sz="3600" b="0" dirty="0" smtClean="0">
                <a:latin typeface="+mj-lt"/>
              </a:rPr>
              <a:t/>
            </a:r>
            <a:br>
              <a:rPr lang="en-US" sz="3600" b="0" dirty="0" smtClean="0">
                <a:latin typeface="+mj-lt"/>
              </a:rPr>
            </a:br>
            <a:r>
              <a:rPr lang="en-US" sz="4000" b="0" dirty="0" smtClean="0">
                <a:latin typeface="+mj-lt"/>
              </a:rPr>
              <a:t>About this research</a:t>
            </a:r>
          </a:p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NEW FINDINGS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+mj-lt"/>
              </a:rPr>
            </a:br>
            <a:r>
              <a:rPr lang="en-US" sz="4000" b="0" dirty="0" smtClean="0">
                <a:latin typeface="+mj-lt"/>
              </a:rPr>
              <a:t>A closer look at our library engagement typology</a:t>
            </a:r>
          </a:p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COMING SOON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4000" b="0" dirty="0" smtClean="0">
                <a:latin typeface="+mj-lt"/>
              </a:rPr>
              <a:t>Library engagement quiz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2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16076923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017552"/>
              </p:ext>
            </p:extLst>
          </p:nvPr>
        </p:nvGraphicFramePr>
        <p:xfrm>
          <a:off x="685800" y="762000"/>
          <a:ext cx="7848600" cy="2895600"/>
        </p:xfrm>
        <a:graphic>
          <a:graphicData uri="http://schemas.openxmlformats.org/drawingml/2006/table">
            <a:tbl>
              <a:tblPr firstRow="1" firstCol="1" bandRow="1"/>
              <a:tblGrid>
                <a:gridCol w="1447800"/>
                <a:gridCol w="1464970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3545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Rooted &amp; Roadblocked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Low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7%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Generally views public libraries positively, but many face hurdles in their lives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Tend to be older; many are living with disability or have experienced a recent illness in their family.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2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457200" y="762000"/>
            <a:ext cx="82296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% who say their library’s closing would have a major impact on…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889700475"/>
              </p:ext>
            </p:extLst>
          </p:nvPr>
        </p:nvGraphicFramePr>
        <p:xfrm>
          <a:off x="685800" y="2057400"/>
          <a:ext cx="7848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84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49222456"/>
              </p:ext>
            </p:extLst>
          </p:nvPr>
        </p:nvGraphicFramePr>
        <p:xfrm>
          <a:off x="1295400" y="914400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600" y="381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 panose="020B0603020102020204" pitchFamily="34" charset="0"/>
              </a:rPr>
              <a:t>No Engagement (14%)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2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76670040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80220"/>
              </p:ext>
            </p:extLst>
          </p:nvPr>
        </p:nvGraphicFramePr>
        <p:xfrm>
          <a:off x="685800" y="762000"/>
          <a:ext cx="7848600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1281618"/>
                <a:gridCol w="1631152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4213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Distant Admirers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None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10%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No personal library use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Many (40%) say other family members use libraries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Most view libraries quite positively; many also say that library services are important to them and their families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Tend to be older; often live in lower-income households.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6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25627012"/>
              </p:ext>
            </p:extLst>
          </p:nvPr>
        </p:nvGraphicFramePr>
        <p:xfrm>
          <a:off x="304800" y="24384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76494"/>
              </p:ext>
            </p:extLst>
          </p:nvPr>
        </p:nvGraphicFramePr>
        <p:xfrm>
          <a:off x="685800" y="762000"/>
          <a:ext cx="7848600" cy="4495800"/>
        </p:xfrm>
        <a:graphic>
          <a:graphicData uri="http://schemas.openxmlformats.org/drawingml/2006/table">
            <a:tbl>
              <a:tblPr firstRow="1" firstCol="1" bandRow="1"/>
              <a:tblGrid>
                <a:gridCol w="1281618"/>
                <a:gridCol w="1631152"/>
                <a:gridCol w="1331551"/>
                <a:gridCol w="3604279"/>
              </a:tblGrid>
              <a:tr h="54101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Engagement level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Franklin Gothic Medium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2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2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47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Off the Grid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None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4%</a:t>
                      </a:r>
                      <a:endParaRPr lang="en-US" sz="18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No personal library use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Little exposure to libraries overall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May be less engaged with community activities and social life.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Many live in rural areas; just 56% use the internet.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Low household incomes &amp; low levels of education (only one in ten has graduated from college)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9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71884"/>
              </p:ext>
            </p:extLst>
          </p:nvPr>
        </p:nvGraphicFramePr>
        <p:xfrm>
          <a:off x="304800" y="226323"/>
          <a:ext cx="8610600" cy="6356861"/>
        </p:xfrm>
        <a:graphic>
          <a:graphicData uri="http://schemas.openxmlformats.org/drawingml/2006/table">
            <a:tbl>
              <a:tblPr firstRow="1" firstCol="1" bandRow="1"/>
              <a:tblGrid>
                <a:gridCol w="1524000"/>
                <a:gridCol w="990600"/>
                <a:gridCol w="1447800"/>
                <a:gridCol w="4648200"/>
              </a:tblGrid>
              <a:tr h="45947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Franklin Gothic Demi"/>
                          <a:ea typeface="Calibri"/>
                          <a:cs typeface="Times New Roman"/>
                        </a:rPr>
                        <a:t>Public library engagement typology: Group overviews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4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Level of engagement with public libraries</a:t>
                      </a:r>
                      <a:endParaRPr lang="en-US" sz="11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Group name</a:t>
                      </a:r>
                      <a:endParaRPr lang="en-US" sz="11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% of U.S. </a:t>
                      </a:r>
                      <a:r>
                        <a:rPr lang="en-US" sz="11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population</a:t>
                      </a:r>
                      <a:br>
                        <a:rPr lang="en-US" sz="11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</a:br>
                      <a:r>
                        <a:rPr lang="en-US" sz="1100" dirty="0" smtClean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ages </a:t>
                      </a:r>
                      <a:r>
                        <a:rPr lang="en-US" sz="11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16+</a:t>
                      </a:r>
                      <a:endParaRPr lang="en-US" sz="11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Major characteristics</a:t>
                      </a:r>
                      <a:endParaRPr lang="en-US" sz="11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79492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High engagement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~80%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used a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public library in the past year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Library Lovers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10%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Frequent library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use, high appreciation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Includes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m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any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parents, students, and job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seekers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Tend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to be younger, with higher levels of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education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Information Omnivores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20%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 levels of library use, but visits are less frequent than Library Lovers’.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Highest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rates of technology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use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Highest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levels of education, employment, and household income. 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11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Medium engagement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~50%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used a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public library in the past year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Solid Center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30%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About half have used a public library in the past year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Most view libraries positively.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Similar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to the general U.S. population in most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demographic measures.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79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Print Traditionalists</a:t>
                      </a:r>
                      <a:endParaRPr lang="en-US" sz="100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9%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Similar to Solid Center, except tend to live farther away from libraries</a:t>
                      </a:r>
                      <a:endParaRPr lang="en-US" sz="1000" baseline="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Most 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view libraries as important to community</a:t>
                      </a:r>
                      <a:endParaRPr lang="en-US" sz="1000" dirty="0" smtClean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Highest proportion of rural, Southern, or white respondents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79492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Low engagement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~30%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used a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public library in the past year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Not For Me</a:t>
                      </a:r>
                      <a:endParaRPr lang="en-US" sz="100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4%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indent="-18288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Strikingly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negative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views of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public libraries</a:t>
                      </a:r>
                    </a:p>
                    <a:p>
                      <a:pPr marL="182880" marR="0" indent="-18288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Ex: Are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far </a:t>
                      </a:r>
                      <a:r>
                        <a:rPr lang="en-US" sz="1000" i="1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less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likely than most other groups to say public libraries are important to their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communities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Young &amp; Restless</a:t>
                      </a:r>
                      <a:endParaRPr lang="en-US" sz="100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7%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Relatively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young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group; few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of its members have lived in their neighborhoods for very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long.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Only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15% know where the nearest public library is located.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Rooted &amp; Roadblocked</a:t>
                      </a:r>
                      <a:endParaRPr lang="en-US" sz="100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7%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Generally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views public libraries positively, but many face hurdles in their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lives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Tend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to be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older;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many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are living with disability or have experienced a recent illness in their family.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58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Medium"/>
                          <a:ea typeface="Cambria"/>
                          <a:cs typeface="Times New Roman"/>
                        </a:rPr>
                        <a:t>None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Have never personally used a public library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Distant Admirers</a:t>
                      </a:r>
                      <a:endParaRPr lang="en-US" sz="100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10%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40%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say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other family members use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libraries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Most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v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iew libraries quite positively; many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also say that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library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services are important to them and their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families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Tend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to be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older;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o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ften live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in lower-income households.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676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Off the Grid</a:t>
                      </a:r>
                      <a:endParaRPr lang="en-US" sz="100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4%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Little exposure to libraries overall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May be less engaged with community activities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and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social life.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Many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live in rural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areas;</a:t>
                      </a:r>
                      <a:r>
                        <a:rPr lang="en-US" sz="1000" baseline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just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56% use the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internet.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Low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household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incomes &amp; low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levels of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education (only </a:t>
                      </a:r>
                      <a:r>
                        <a:rPr lang="en-US" sz="1000" dirty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one in ten has graduated from </a:t>
                      </a:r>
                      <a:r>
                        <a:rPr lang="en-US" sz="10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college)</a:t>
                      </a:r>
                      <a:endParaRPr lang="en-US" sz="10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9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+mj-lt"/>
              </a:rPr>
              <a:t>Relationships to libraries are part of Americans’ broader resource networks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engagement typology</a:t>
            </a:r>
          </a:p>
        </p:txBody>
      </p:sp>
    </p:spTree>
    <p:extLst>
      <p:ext uri="{BB962C8B-B14F-4D97-AF65-F5344CB8AC3E}">
        <p14:creationId xmlns:p14="http://schemas.microsoft.com/office/powerpoint/2010/main" val="20611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Relationships to libraries are part of Americans’ broader resource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+mj-lt"/>
              </a:rPr>
              <a:t>Library use </a:t>
            </a:r>
            <a:r>
              <a:rPr lang="en-US" sz="3600" b="0" dirty="0" err="1" smtClean="0">
                <a:latin typeface="+mj-lt"/>
              </a:rPr>
              <a:t>vs</a:t>
            </a:r>
            <a:r>
              <a:rPr lang="en-US" sz="3600" b="0" dirty="0" smtClean="0">
                <a:latin typeface="+mj-lt"/>
              </a:rPr>
              <a:t> importance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engagement 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6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Relationships to libraries are part of Americans’ broader resource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Library use </a:t>
            </a:r>
            <a:r>
              <a:rPr lang="en-US" sz="3600" b="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vs</a:t>
            </a:r>
            <a:r>
              <a:rPr lang="en-US" sz="3600" b="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importance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+mj-lt"/>
              </a:rPr>
              <a:t>Groups may surprise you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engagement 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9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INTRODUCTION</a:t>
            </a:r>
            <a:br>
              <a:rPr lang="en-US" sz="2400" dirty="0">
                <a:solidFill>
                  <a:schemeClr val="bg1">
                    <a:lumMod val="85000"/>
                  </a:schemeClr>
                </a:solidFill>
                <a:latin typeface="+mj-lt"/>
              </a:rPr>
            </a:br>
            <a:r>
              <a:rPr lang="en-US" sz="4000" b="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About this research</a:t>
            </a:r>
          </a:p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NEW FINDINGS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latin typeface="+mj-lt"/>
              </a:rPr>
            </a:b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A closer look at our library engagement typology</a:t>
            </a:r>
          </a:p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COMING SOON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4000" b="0" dirty="0" smtClean="0">
                <a:latin typeface="+mj-lt"/>
              </a:rPr>
              <a:t>Library engagement quiz</a:t>
            </a:r>
            <a:br>
              <a:rPr lang="en-US" sz="4000" b="0" dirty="0" smtClean="0">
                <a:latin typeface="+mj-lt"/>
              </a:rPr>
            </a:br>
            <a:r>
              <a:rPr lang="en-US" sz="3600" b="0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What </a:t>
            </a:r>
            <a:r>
              <a:rPr lang="en-US" sz="3600" b="0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kind of library user are you?</a:t>
            </a:r>
            <a:endParaRPr lang="en-US" sz="3600" b="0" dirty="0" smtClean="0">
              <a:latin typeface="+mj-lt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4843"/>
            <a:ext cx="8229600" cy="1249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About us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229600" cy="4419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pew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research</a:t>
            </a:r>
            <a:r>
              <a:rPr lang="en-US" sz="2800" dirty="0" smtClean="0"/>
              <a:t>.org	</a:t>
            </a:r>
            <a:r>
              <a:rPr lang="en-US" sz="2800" b="0" dirty="0" smtClean="0">
                <a:latin typeface="+mj-lt"/>
              </a:rPr>
              <a:t>@</a:t>
            </a:r>
            <a:r>
              <a:rPr lang="en-US" sz="2800" b="0" dirty="0" err="1" smtClean="0">
                <a:latin typeface="+mj-lt"/>
              </a:rPr>
              <a:t>pew</a:t>
            </a:r>
            <a:r>
              <a:rPr lang="en-US" sz="28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research</a:t>
            </a:r>
            <a:endParaRPr lang="en-US" sz="2800" b="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pew</a:t>
            </a:r>
            <a:r>
              <a:rPr lang="en-US" sz="2800" dirty="0" smtClean="0">
                <a:solidFill>
                  <a:schemeClr val="tx2"/>
                </a:solidFill>
              </a:rPr>
              <a:t>internet</a:t>
            </a:r>
            <a:r>
              <a:rPr lang="en-US" sz="2800" dirty="0" smtClean="0"/>
              <a:t>.org		</a:t>
            </a:r>
            <a:r>
              <a:rPr lang="en-US" sz="2800" b="0" dirty="0" smtClean="0">
                <a:latin typeface="+mj-lt"/>
              </a:rPr>
              <a:t>@</a:t>
            </a:r>
            <a:r>
              <a:rPr lang="en-US" sz="2800" b="0" dirty="0" err="1" smtClean="0">
                <a:latin typeface="+mj-lt"/>
              </a:rPr>
              <a:t>pew</a:t>
            </a:r>
            <a:r>
              <a:rPr lang="en-US" sz="2800" b="0" dirty="0" err="1" smtClean="0">
                <a:solidFill>
                  <a:schemeClr val="tx2"/>
                </a:solidFill>
                <a:latin typeface="+mj-lt"/>
              </a:rPr>
              <a:t>internet</a:t>
            </a:r>
            <a:endParaRPr lang="en-US" sz="2800" b="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86484"/>
            <a:ext cx="6784075" cy="4381041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77354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959"/>
            <a:ext cx="9144000" cy="5905041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5715000" cy="6019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19400"/>
            <a:ext cx="3429000" cy="3352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15000" y="152400"/>
            <a:ext cx="3429000" cy="1371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791200" y="1828800"/>
            <a:ext cx="2362200" cy="990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1295400"/>
            <a:ext cx="80391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Franklin Gothic Book" panose="020B0503020102020204" pitchFamily="34" charset="0"/>
              </a:rPr>
              <a:t>pew</a:t>
            </a:r>
            <a:r>
              <a:rPr lang="en-US" sz="4400" dirty="0" err="1" smtClean="0">
                <a:solidFill>
                  <a:srgbClr val="1F497D"/>
                </a:solidFill>
                <a:latin typeface="Franklin Gothic Medium"/>
                <a:cs typeface="Franklin Gothic Medium"/>
              </a:rPr>
              <a:t>internert</a:t>
            </a:r>
            <a:r>
              <a:rPr lang="en-US" sz="4400" dirty="0" err="1" smtClean="0">
                <a:latin typeface="Franklin Gothic Book" panose="020B0503020102020204" pitchFamily="34" charset="0"/>
              </a:rPr>
              <a:t>.org</a:t>
            </a:r>
            <a:endParaRPr lang="en-US" sz="4400" dirty="0" smtClean="0">
              <a:latin typeface="Franklin Gothic Book" panose="020B0503020102020204" pitchFamily="34" charset="0"/>
            </a:endParaRPr>
          </a:p>
          <a:p>
            <a:endParaRPr lang="en-US" sz="3200" dirty="0" smtClean="0">
              <a:latin typeface="Franklin Gothic Book" panose="020B0503020102020204" pitchFamily="34" charset="0"/>
            </a:endParaRPr>
          </a:p>
          <a:p>
            <a:endParaRPr lang="en-US" dirty="0" smtClean="0">
              <a:latin typeface="Franklin Gothic Book" panose="020B0503020102020204" pitchFamily="34" charset="0"/>
            </a:endParaRPr>
          </a:p>
          <a:p>
            <a:endParaRPr lang="en-US" sz="2400" dirty="0" smtClean="0">
              <a:latin typeface="Franklin Gothic Book" panose="020B0503020102020204" pitchFamily="34" charset="0"/>
            </a:endParaRP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Newsletter &gt; Online activities &gt; </a:t>
            </a:r>
            <a:r>
              <a:rPr lang="en-US" sz="3200" dirty="0" smtClean="0">
                <a:latin typeface="Franklin Gothic Medium" panose="020B0603020102020204" pitchFamily="34" charset="0"/>
              </a:rPr>
              <a:t>Libraries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48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1800"/>
              </a:spcAft>
            </a:pPr>
            <a:r>
              <a:rPr lang="en-US" sz="3600" b="0" dirty="0" smtClean="0">
                <a:latin typeface="Franklin Gothic Book" panose="020B0503020102020204" pitchFamily="34" charset="0"/>
              </a:rPr>
              <a:t>What do Americans want from libraries?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828800"/>
            <a:ext cx="4953000" cy="386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0" dirty="0" smtClean="0">
                <a:latin typeface="Franklin Gothic Medium" panose="020B0603020102020204" pitchFamily="34" charset="0"/>
                <a:ea typeface="Verdana" pitchFamily="34" charset="0"/>
                <a:cs typeface="Verdana" pitchFamily="34" charset="0"/>
              </a:rPr>
              <a:t>More activities, more separate spaces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0" dirty="0" smtClean="0">
                <a:solidFill>
                  <a:schemeClr val="tx2"/>
                </a:solidFill>
                <a:latin typeface="Franklin Gothic Medium" panose="020B0603020102020204" pitchFamily="34" charset="0"/>
                <a:ea typeface="Verdana" pitchFamily="34" charset="0"/>
                <a:cs typeface="Verdana" pitchFamily="34" charset="0"/>
              </a:rPr>
              <a:t>…and print books, quiet</a:t>
            </a:r>
            <a:endParaRPr lang="en-US" sz="2400" b="0" dirty="0">
              <a:solidFill>
                <a:schemeClr val="tx2"/>
              </a:solidFill>
              <a:latin typeface="Franklin Gothic Medium" panose="020B06030201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1800" b="0" dirty="0" smtClean="0">
              <a:latin typeface="Franklin Gothic Medium" panose="020B06030201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0" dirty="0" smtClean="0">
                <a:latin typeface="Franklin Gothic Medium" panose="020B0603020102020204" pitchFamily="34" charset="0"/>
                <a:ea typeface="Verdana" pitchFamily="34" charset="0"/>
                <a:cs typeface="Verdana" pitchFamily="34" charset="0"/>
              </a:rPr>
              <a:t>Convenience &amp; tech (apps, e-books, kiosks)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0" dirty="0" smtClean="0">
                <a:solidFill>
                  <a:schemeClr val="tx2"/>
                </a:solidFill>
                <a:latin typeface="Franklin Gothic Medium" panose="020B0603020102020204" pitchFamily="34" charset="0"/>
                <a:ea typeface="Verdana" pitchFamily="34" charset="0"/>
                <a:cs typeface="Verdana" pitchFamily="34" charset="0"/>
              </a:rPr>
              <a:t>… and closer relationships with librarians</a:t>
            </a:r>
          </a:p>
        </p:txBody>
      </p:sp>
      <p:pic>
        <p:nvPicPr>
          <p:cNvPr id="7" name="Picture 6" descr="Library servi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006600"/>
            <a:ext cx="2705100" cy="3556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1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Kathryn Zickuhr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Research Associate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kzickuhr@pewresearch.org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724400" y="2895600"/>
            <a:ext cx="3505200" cy="1905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Pew Research Center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724400" y="3200400"/>
            <a:ext cx="30480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pewresearch.org 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5181600"/>
            <a:ext cx="6553200" cy="1143000"/>
          </a:xfrm>
        </p:spPr>
        <p:txBody>
          <a:bodyPr>
            <a:normAutofit/>
          </a:bodyPr>
          <a:lstStyle/>
          <a:p>
            <a:r>
              <a:rPr lang="en-US" sz="1600" i="0" dirty="0">
                <a:solidFill>
                  <a:schemeClr val="tx1"/>
                </a:solidFill>
              </a:rPr>
              <a:t>Computers in Libraries, April 7, 2014 </a:t>
            </a:r>
            <a:endParaRPr lang="en-US" sz="1600" i="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600" i="0" dirty="0" smtClean="0">
                <a:solidFill>
                  <a:schemeClr val="tx1"/>
                </a:solidFill>
              </a:rPr>
              <a:t>@</a:t>
            </a:r>
            <a:r>
              <a:rPr lang="en-US" sz="1600" i="0" dirty="0">
                <a:solidFill>
                  <a:schemeClr val="tx1"/>
                </a:solidFill>
              </a:rPr>
              <a:t>kzickuhr  </a:t>
            </a:r>
            <a:r>
              <a:rPr lang="en-US" sz="1600" i="0" dirty="0" smtClean="0">
                <a:solidFill>
                  <a:schemeClr val="tx1"/>
                </a:solidFill>
              </a:rPr>
              <a:t>|  @</a:t>
            </a:r>
            <a:r>
              <a:rPr lang="en-US" sz="1600" i="0" dirty="0" err="1" smtClean="0">
                <a:solidFill>
                  <a:schemeClr val="tx1"/>
                </a:solidFill>
              </a:rPr>
              <a:t>pewinternet</a:t>
            </a:r>
            <a:r>
              <a:rPr lang="en-US" sz="1600" i="0" dirty="0" smtClean="0">
                <a:solidFill>
                  <a:schemeClr val="tx1"/>
                </a:solidFill>
              </a:rPr>
              <a:t>   |  @</a:t>
            </a:r>
            <a:r>
              <a:rPr lang="en-US" sz="1600" i="0" dirty="0" err="1" smtClean="0">
                <a:solidFill>
                  <a:schemeClr val="tx1"/>
                </a:solidFill>
              </a:rPr>
              <a:t>pewresearch</a:t>
            </a:r>
            <a:endParaRPr lang="en-US" sz="1600" i="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600" i="0" dirty="0" smtClean="0">
                <a:solidFill>
                  <a:schemeClr val="tx1"/>
                </a:solidFill>
              </a:rPr>
              <a:t>libraries.pewinternet.org</a:t>
            </a:r>
            <a:endParaRPr lang="en-US" sz="16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 our libraries research</a:t>
            </a:r>
            <a:endParaRPr lang="en-US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2000" y="1752600"/>
            <a:ext cx="5257800" cy="2514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Three phases:</a:t>
            </a:r>
          </a:p>
          <a:p>
            <a:pPr marL="914400" lvl="1" indent="-514350"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  <a:defRPr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State of reading</a:t>
            </a:r>
          </a:p>
          <a:p>
            <a:pPr marL="914400" lvl="1" indent="-514350"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  <a:defRPr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Library services</a:t>
            </a:r>
          </a:p>
          <a:p>
            <a:pPr marL="914400" lvl="1" indent="-514350"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  <a:defRPr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Typology</a:t>
            </a:r>
          </a:p>
        </p:txBody>
      </p:sp>
      <p:pic>
        <p:nvPicPr>
          <p:cNvPr id="8" name="Picture 7" descr="The rise of ereading homep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600200"/>
            <a:ext cx="1993900" cy="27800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5800" y="519178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libraries.pewinternet.org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6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519178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libraries.pewinternet.org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 our libraries research</a:t>
            </a:r>
            <a:endParaRPr lang="en-US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352800" y="1686580"/>
            <a:ext cx="5257800" cy="3429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Nationally representative telephone surveys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Landlines and cell phones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English and Spanish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Americans ages 16 and older</a:t>
            </a:r>
          </a:p>
        </p:txBody>
      </p:sp>
      <p:pic>
        <p:nvPicPr>
          <p:cNvPr id="5" name="Picture 4" descr="Politics and social media-homepage-mul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737380"/>
            <a:ext cx="2222500" cy="2921000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9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857250" lvl="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Verdana"/>
              </a:rPr>
              <a:t>INTRODUCTION</a:t>
            </a:r>
            <a:r>
              <a:rPr lang="en-US" sz="3600" b="0" dirty="0">
                <a:solidFill>
                  <a:schemeClr val="bg1">
                    <a:lumMod val="85000"/>
                  </a:schemeClr>
                </a:solidFill>
                <a:latin typeface="Verdana"/>
              </a:rPr>
              <a:t/>
            </a:r>
            <a:br>
              <a:rPr lang="en-US" sz="3600" b="0" dirty="0">
                <a:solidFill>
                  <a:schemeClr val="bg1">
                    <a:lumMod val="85000"/>
                  </a:schemeClr>
                </a:solidFill>
                <a:latin typeface="Verdana"/>
              </a:rPr>
            </a:br>
            <a:r>
              <a:rPr lang="en-US" sz="4000" b="0" dirty="0">
                <a:solidFill>
                  <a:schemeClr val="bg1">
                    <a:lumMod val="85000"/>
                  </a:schemeClr>
                </a:solidFill>
                <a:latin typeface="Verdana"/>
              </a:rPr>
              <a:t>About this research</a:t>
            </a:r>
          </a:p>
          <a:p>
            <a:pPr marL="857250" indent="-85725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NEW FINDINGS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+mj-lt"/>
              </a:rPr>
            </a:br>
            <a:r>
              <a:rPr lang="en-US" sz="4000" b="0" dirty="0" smtClean="0">
                <a:latin typeface="+mj-lt"/>
              </a:rPr>
              <a:t>A closer look at our library engagement typology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+mj-lt"/>
              </a:rPr>
              <a:t>Based on: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j-lt"/>
              </a:rPr>
              <a:t>Public library use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Experiences at libraries</a:t>
            </a:r>
            <a:endParaRPr lang="en-US" sz="2800" b="0" dirty="0">
              <a:latin typeface="+mj-lt"/>
            </a:endParaRP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j-lt"/>
              </a:rPr>
              <a:t>Views/perceptions of libraries</a:t>
            </a:r>
          </a:p>
          <a:p>
            <a:pPr marL="800100" lvl="2" indent="0"/>
            <a:endParaRPr lang="en-US" sz="1100" b="0" dirty="0" smtClean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+mj-lt"/>
              </a:rPr>
              <a:t>Broader context: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j-lt"/>
              </a:rPr>
              <a:t>Info &amp; tech habits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j-lt"/>
              </a:rPr>
              <a:t>Other community activities</a:t>
            </a:r>
          </a:p>
          <a:p>
            <a:pPr marL="0" indent="0"/>
            <a:endParaRPr lang="en-US" sz="3600" b="0" dirty="0" smtClean="0">
              <a:latin typeface="+mj-lt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8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71518"/>
              </p:ext>
            </p:extLst>
          </p:nvPr>
        </p:nvGraphicFramePr>
        <p:xfrm>
          <a:off x="457200" y="457200"/>
          <a:ext cx="3505200" cy="5657706"/>
        </p:xfrm>
        <a:graphic>
          <a:graphicData uri="http://schemas.openxmlformats.org/drawingml/2006/table">
            <a:tbl>
              <a:tblPr firstRow="1" firstCol="1" bandRow="1"/>
              <a:tblGrid>
                <a:gridCol w="1219200"/>
                <a:gridCol w="1447800"/>
                <a:gridCol w="838200"/>
              </a:tblGrid>
              <a:tr h="5564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Level of engagement</a:t>
                      </a:r>
                      <a:endParaRPr lang="en-US" sz="1400" b="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Group name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smtClean="0">
                          <a:effectLst/>
                          <a:latin typeface="Franklin Gothic Book"/>
                          <a:ea typeface="Cambria"/>
                          <a:cs typeface="Times New Roman"/>
                        </a:rPr>
                        <a:t>% of U.S. population ages 16+</a:t>
                      </a:r>
                      <a:endParaRPr lang="en-US" sz="105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95">
                <a:tc rowSpan="2">
                  <a:txBody>
                    <a:bodyPr/>
                    <a:lstStyle/>
                    <a:p>
                      <a:pPr marL="9144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High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Library Lovers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10%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5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Information Omnivores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63747">
                <a:tc rowSpan="2">
                  <a:txBody>
                    <a:bodyPr/>
                    <a:lstStyle/>
                    <a:p>
                      <a:pPr marL="9144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Medium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Solid Center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30%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Print Traditionalists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9%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6495">
                <a:tc rowSpan="3">
                  <a:txBody>
                    <a:bodyPr/>
                    <a:lstStyle/>
                    <a:p>
                      <a:pPr marL="9144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Low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Not For Me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4%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3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Young &amp; Restless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7%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Rooted &amp; Roadblocked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7%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1996">
                <a:tc rowSpan="2">
                  <a:txBody>
                    <a:bodyPr/>
                    <a:lstStyle/>
                    <a:p>
                      <a:pPr marL="9144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None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Franklin Gothic Demi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Distant Admirers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10%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492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Demi"/>
                          <a:ea typeface="Cambria"/>
                          <a:cs typeface="Times New Roman"/>
                        </a:rPr>
                        <a:t>Off the Grid</a:t>
                      </a:r>
                      <a:endParaRPr lang="en-US" sz="1400" dirty="0">
                        <a:effectLst/>
                        <a:latin typeface="Franklin Gothic Book"/>
                        <a:ea typeface="Cambria"/>
                        <a:cs typeface="Times New Roman"/>
                      </a:endParaRP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Franklin Gothic Medium" panose="020B0603020102020204" pitchFamily="34" charset="0"/>
                          <a:ea typeface="Cambria"/>
                          <a:cs typeface="Times New Roman"/>
                        </a:rPr>
                        <a:t>4%</a:t>
                      </a:r>
                    </a:p>
                  </a:txBody>
                  <a:tcPr marL="0" marR="533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89452396"/>
              </p:ext>
            </p:extLst>
          </p:nvPr>
        </p:nvGraphicFramePr>
        <p:xfrm>
          <a:off x="5105400" y="1760727"/>
          <a:ext cx="2895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15200" y="150361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 panose="020B0603020102020204" pitchFamily="34" charset="0"/>
              </a:rPr>
              <a:t>High (30%)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 panose="020B0603020102020204" pitchFamily="34" charset="0"/>
              </a:rPr>
              <a:t>Medium (39%)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525" y="271462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 panose="020B0603020102020204" pitchFamily="34" charset="0"/>
              </a:rPr>
              <a:t>Low (17%)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503612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 panose="020B0603020102020204" pitchFamily="34" charset="0"/>
              </a:rPr>
              <a:t>None (14%)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5029200" y="1800254"/>
            <a:ext cx="3124200" cy="3096903"/>
          </a:xfrm>
          <a:prstGeom prst="arc">
            <a:avLst>
              <a:gd name="adj1" fmla="val 16289688"/>
              <a:gd name="adj2" fmla="val 729351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447800" cy="304800"/>
          </a:xfrm>
        </p:spPr>
        <p:txBody>
          <a:bodyPr/>
          <a:lstStyle/>
          <a:p>
            <a:fld id="{0A5164B8-7A8A-C24A-B7D6-CC7FCA010DF5}" type="datetime4">
              <a:rPr lang="en-US" smtClean="0"/>
              <a:t>April 10, 2014</a:t>
            </a:fld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752600" y="63246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libraries.pewinternet.org    /  @kzickuhr   /   @</a:t>
            </a:r>
            <a:r>
              <a:rPr lang="en-US" dirty="0" err="1" smtClean="0">
                <a:solidFill>
                  <a:schemeClr val="tx1"/>
                </a:solidFill>
              </a:rPr>
              <a:t>pewinternet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51319191"/>
              </p:ext>
            </p:extLst>
          </p:nvPr>
        </p:nvGraphicFramePr>
        <p:xfrm>
          <a:off x="1295400" y="914400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86400" y="1098085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 panose="020B0603020102020204" pitchFamily="34" charset="0"/>
              </a:rPr>
              <a:t>High Engagement (30%)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4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C-PPT-Template">
  <a:themeElements>
    <a:clrScheme name="PI PPT Colors">
      <a:dk1>
        <a:sysClr val="windowText" lastClr="000000"/>
      </a:dk1>
      <a:lt1>
        <a:srgbClr val="FFFFFF"/>
      </a:lt1>
      <a:dk2>
        <a:srgbClr val="1F497D"/>
      </a:dk2>
      <a:lt2>
        <a:srgbClr val="EEECE4"/>
      </a:lt2>
      <a:accent1>
        <a:srgbClr val="949D48"/>
      </a:accent1>
      <a:accent2>
        <a:srgbClr val="D1A730"/>
      </a:accent2>
      <a:accent3>
        <a:srgbClr val="746A7E"/>
      </a:accent3>
      <a:accent4>
        <a:srgbClr val="EA9E2C"/>
      </a:accent4>
      <a:accent5>
        <a:srgbClr val="436983"/>
      </a:accent5>
      <a:accent6>
        <a:srgbClr val="BF3927"/>
      </a:accent6>
      <a:hlink>
        <a:srgbClr val="BB792A"/>
      </a:hlink>
      <a:folHlink>
        <a:srgbClr val="BB792A"/>
      </a:folHlink>
    </a:clrScheme>
    <a:fontScheme name="PRC Font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eople Press">
    <a:dk1>
      <a:srgbClr val="000000"/>
    </a:dk1>
    <a:lt1>
      <a:srgbClr val="FFFFFF"/>
    </a:lt1>
    <a:dk2>
      <a:srgbClr val="D1A730"/>
    </a:dk2>
    <a:lt2>
      <a:srgbClr val="EEECE4"/>
    </a:lt2>
    <a:accent1>
      <a:srgbClr val="A55A26"/>
    </a:accent1>
    <a:accent2>
      <a:srgbClr val="949D48"/>
    </a:accent2>
    <a:accent3>
      <a:srgbClr val="756A7E"/>
    </a:accent3>
    <a:accent4>
      <a:srgbClr val="EA9E2C"/>
    </a:accent4>
    <a:accent5>
      <a:srgbClr val="436983"/>
    </a:accent5>
    <a:accent6>
      <a:srgbClr val="BF3927"/>
    </a:accent6>
    <a:hlink>
      <a:srgbClr val="BB792A"/>
    </a:hlink>
    <a:folHlink>
      <a:srgbClr val="BB792A"/>
    </a:folHlink>
  </a:clrScheme>
  <a:fontScheme name="PRC Font Theme">
    <a:majorFont>
      <a:latin typeface="Franklin Gothic Demi"/>
      <a:ea typeface=""/>
      <a:cs typeface=""/>
    </a:majorFont>
    <a:minorFont>
      <a:latin typeface="Franklin Gothic Book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 theme</Template>
  <TotalTime>2556</TotalTime>
  <Words>1860</Words>
  <Application>Microsoft Macintosh PowerPoint</Application>
  <PresentationFormat>On-screen Show (4:3)</PresentationFormat>
  <Paragraphs>416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PRC-PPT-Template</vt:lpstr>
      <vt:lpstr>LIBRARIES &amp; THE BIG PICTURE: FACTS, TRENDS, &amp; NEXT!  New data from the Pew Research Center on public library engagement</vt:lpstr>
      <vt:lpstr>PowerPoint Presentation</vt:lpstr>
      <vt:lpstr>About us</vt:lpstr>
      <vt:lpstr>About our libraries research</vt:lpstr>
      <vt:lpstr>About our libraries research</vt:lpstr>
      <vt:lpstr>PowerPoint Presentation</vt:lpstr>
      <vt:lpstr>About the typology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Library engagement typology</vt:lpstr>
      <vt:lpstr>Library engagement typology</vt:lpstr>
      <vt:lpstr>Library engagement typology</vt:lpstr>
      <vt:lpstr>PowerPoint Presentation</vt:lpstr>
      <vt:lpstr>PowerPoint Presentation</vt:lpstr>
      <vt:lpstr>What do Americans want from libraries?</vt:lpstr>
      <vt:lpstr>Thank you!</vt:lpstr>
    </vt:vector>
  </TitlesOfParts>
  <Company>Pew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M. Barr</dc:creator>
  <cp:lastModifiedBy>Joanna Brenner</cp:lastModifiedBy>
  <cp:revision>327</cp:revision>
  <dcterms:created xsi:type="dcterms:W3CDTF">2011-07-19T19:54:26Z</dcterms:created>
  <dcterms:modified xsi:type="dcterms:W3CDTF">2014-04-10T17:25:51Z</dcterms:modified>
</cp:coreProperties>
</file>