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22.xml" ContentType="application/vnd.openxmlformats-officedocument.presentationml.notesSlide+xml"/>
  <Override PartName="/ppt/charts/chart6.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9.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6" r:id="rId2"/>
    <p:sldId id="382" r:id="rId3"/>
    <p:sldId id="426" r:id="rId4"/>
    <p:sldId id="433" r:id="rId5"/>
    <p:sldId id="436" r:id="rId6"/>
    <p:sldId id="472" r:id="rId7"/>
    <p:sldId id="473" r:id="rId8"/>
    <p:sldId id="440" r:id="rId9"/>
    <p:sldId id="441" r:id="rId10"/>
    <p:sldId id="442" r:id="rId11"/>
    <p:sldId id="443" r:id="rId12"/>
    <p:sldId id="444" r:id="rId13"/>
    <p:sldId id="474" r:id="rId14"/>
    <p:sldId id="445" r:id="rId15"/>
    <p:sldId id="475" r:id="rId16"/>
    <p:sldId id="448" r:id="rId17"/>
    <p:sldId id="478" r:id="rId18"/>
    <p:sldId id="450" r:id="rId19"/>
    <p:sldId id="451" r:id="rId20"/>
    <p:sldId id="477" r:id="rId21"/>
    <p:sldId id="453" r:id="rId22"/>
    <p:sldId id="454" r:id="rId23"/>
    <p:sldId id="455" r:id="rId24"/>
    <p:sldId id="479" r:id="rId25"/>
    <p:sldId id="457" r:id="rId26"/>
    <p:sldId id="480" r:id="rId27"/>
    <p:sldId id="459" r:id="rId28"/>
    <p:sldId id="460" r:id="rId29"/>
    <p:sldId id="461" r:id="rId30"/>
    <p:sldId id="462" r:id="rId31"/>
    <p:sldId id="463" r:id="rId32"/>
    <p:sldId id="464" r:id="rId33"/>
    <p:sldId id="465" r:id="rId34"/>
    <p:sldId id="466" r:id="rId35"/>
    <p:sldId id="467" r:id="rId36"/>
    <p:sldId id="481" r:id="rId37"/>
    <p:sldId id="469" r:id="rId38"/>
    <p:sldId id="414" r:id="rId39"/>
    <p:sldId id="423" r:id="rId40"/>
    <p:sldId id="47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668"/>
    <a:srgbClr val="479786"/>
    <a:srgbClr val="479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76723" autoAdjust="0"/>
  </p:normalViewPr>
  <p:slideViewPr>
    <p:cSldViewPr>
      <p:cViewPr>
        <p:scale>
          <a:sx n="60" d="100"/>
          <a:sy n="60" d="100"/>
        </p:scale>
        <p:origin x="-3664" y="-1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9" d="100"/>
          <a:sy n="119" d="100"/>
        </p:scale>
        <p:origin x="-292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oleObject" Target="file:///C:\Users\lrainie\Documents\Reports%20Archive\2013\3%20-%20Library%20Services%20-%20Gates%20report\older%20drafts%20and%20files\library%20services%20charts%2012.29.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rainie\Desktop\spreadsheets\Library%20services%20-%20rural%209.25.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0544049292424"/>
          <c:y val="0.0781792514979452"/>
          <c:w val="0.653273791013103"/>
          <c:h val="0.825967585585279"/>
        </c:manualLayout>
      </c:layout>
      <c:barChart>
        <c:barDir val="bar"/>
        <c:grouping val="stacked"/>
        <c:varyColors val="0"/>
        <c:ser>
          <c:idx val="0"/>
          <c:order val="0"/>
          <c:tx>
            <c:strRef>
              <c:f>Sheet1!$B$1</c:f>
              <c:strCache>
                <c:ptCount val="1"/>
                <c:pt idx="0">
                  <c:v>Excellent</c:v>
                </c:pt>
              </c:strCache>
            </c:strRef>
          </c:tx>
          <c:spPr>
            <a:solidFill>
              <a:schemeClr val="accent1">
                <a:lumMod val="75000"/>
              </a:schemeClr>
            </a:solidFill>
          </c:spPr>
          <c:invertIfNegative val="0"/>
          <c:dLbls>
            <c:dLbl>
              <c:idx val="0"/>
              <c:layout>
                <c:manualLayout>
                  <c:x val="0.0105318588730911"/>
                  <c:y val="9.03665880347525E-17"/>
                </c:manualLayout>
              </c:layout>
              <c:showLegendKey val="0"/>
              <c:showVal val="1"/>
              <c:showCatName val="0"/>
              <c:showSerName val="0"/>
              <c:showPercent val="0"/>
              <c:showBubbleSize val="0"/>
            </c:dLbl>
            <c:dLbl>
              <c:idx val="1"/>
              <c:layout>
                <c:manualLayout>
                  <c:x val="0.0126382306477093"/>
                  <c:y val="0.0"/>
                </c:manualLayout>
              </c:layout>
              <c:showLegendKey val="0"/>
              <c:showVal val="1"/>
              <c:showCatName val="0"/>
              <c:showSerName val="0"/>
              <c:showPercent val="0"/>
              <c:showBubbleSize val="0"/>
            </c:dLbl>
            <c:dLbl>
              <c:idx val="2"/>
              <c:layout>
                <c:manualLayout>
                  <c:x val="0.00631911532385471"/>
                  <c:y val="0.0"/>
                </c:manualLayout>
              </c:layout>
              <c:showLegendKey val="0"/>
              <c:showVal val="1"/>
              <c:showCatName val="0"/>
              <c:showSerName val="0"/>
              <c:showPercent val="0"/>
              <c:showBubbleSize val="0"/>
            </c:dLbl>
            <c:dLbl>
              <c:idx val="3"/>
              <c:layout>
                <c:manualLayout>
                  <c:x val="0.00631911532385471"/>
                  <c:y val="0.0"/>
                </c:manualLayout>
              </c:layout>
              <c:showLegendKey val="0"/>
              <c:showVal val="1"/>
              <c:showCatName val="0"/>
              <c:showSerName val="0"/>
              <c:showPercent val="0"/>
              <c:showBubbleSize val="0"/>
            </c:dLbl>
            <c:txPr>
              <a:bodyPr/>
              <a:lstStyle/>
              <a:p>
                <a:pPr>
                  <a:defRPr sz="1200" b="1">
                    <a:solidFill>
                      <a:schemeClr val="tx1"/>
                    </a:solidFill>
                  </a:defRPr>
                </a:pPr>
                <a:endParaRPr lang="en-US"/>
              </a:p>
            </c:txPr>
            <c:showLegendKey val="0"/>
            <c:showVal val="1"/>
            <c:showCatName val="0"/>
            <c:showSerName val="0"/>
            <c:showPercent val="0"/>
            <c:showBubbleSize val="0"/>
            <c:showLeaderLines val="0"/>
          </c:dLbls>
          <c:cat>
            <c:strRef>
              <c:f>Sheet1!$A$2:$A$7</c:f>
              <c:strCache>
                <c:ptCount val="6"/>
                <c:pt idx="0">
                  <c:v>Ability to recognize bias in online content</c:v>
                </c:pt>
                <c:pt idx="1">
                  <c:v>Patience and determination in looking for information that is hard to find</c:v>
                </c:pt>
                <c:pt idx="2">
                  <c:v>Ability to assess the quality and accuracy of information they find online</c:v>
                </c:pt>
                <c:pt idx="3">
                  <c:v>Ability to use multiple sources to effectively support an argument</c:v>
                </c:pt>
                <c:pt idx="4">
                  <c:v>Understanding how online search results are generated</c:v>
                </c:pt>
                <c:pt idx="5">
                  <c:v>Ability to use appropriate and effective search terms and queries</c:v>
                </c:pt>
              </c:strCache>
            </c:strRef>
          </c:cat>
          <c:val>
            <c:numRef>
              <c:f>Sheet1!$B$2:$B$7</c:f>
              <c:numCache>
                <c:formatCode>0%</c:formatCode>
                <c:ptCount val="6"/>
                <c:pt idx="0">
                  <c:v>0.0100000000000001</c:v>
                </c:pt>
                <c:pt idx="1">
                  <c:v>0.0100000000000001</c:v>
                </c:pt>
                <c:pt idx="2">
                  <c:v>0.0300000000000002</c:v>
                </c:pt>
                <c:pt idx="3">
                  <c:v>0.0300000000000002</c:v>
                </c:pt>
                <c:pt idx="4">
                  <c:v>0.0500000000000001</c:v>
                </c:pt>
                <c:pt idx="5">
                  <c:v>0.0600000000000003</c:v>
                </c:pt>
              </c:numCache>
            </c:numRef>
          </c:val>
        </c:ser>
        <c:ser>
          <c:idx val="1"/>
          <c:order val="1"/>
          <c:tx>
            <c:strRef>
              <c:f>Sheet1!$C$1</c:f>
              <c:strCache>
                <c:ptCount val="1"/>
                <c:pt idx="0">
                  <c:v>Very good</c:v>
                </c:pt>
              </c:strCache>
            </c:strRef>
          </c:tx>
          <c:spPr>
            <a:solidFill>
              <a:schemeClr val="tx2">
                <a:lumMod val="60000"/>
                <a:lumOff val="40000"/>
              </a:schemeClr>
            </a:solidFill>
          </c:spPr>
          <c:invertIfNegative val="0"/>
          <c:dLbls>
            <c:dLbl>
              <c:idx val="0"/>
              <c:layout>
                <c:manualLayout>
                  <c:x val="0.00802826900735768"/>
                  <c:y val="-0.0555555555555555"/>
                </c:manualLayout>
              </c:layout>
              <c:showLegendKey val="0"/>
              <c:showVal val="1"/>
              <c:showCatName val="0"/>
              <c:showSerName val="0"/>
              <c:showPercent val="0"/>
              <c:showBubbleSize val="0"/>
            </c:dLbl>
            <c:dLbl>
              <c:idx val="1"/>
              <c:layout>
                <c:manualLayout>
                  <c:x val="0.0113864506690762"/>
                  <c:y val="-0.0555555555555555"/>
                </c:manualLayout>
              </c:layout>
              <c:showLegendKey val="0"/>
              <c:showVal val="1"/>
              <c:showCatName val="0"/>
              <c:showSerName val="0"/>
              <c:showPercent val="0"/>
              <c:showBubbleSize val="0"/>
            </c:dLbl>
            <c:dLbl>
              <c:idx val="2"/>
              <c:layout>
                <c:manualLayout>
                  <c:x val="0.0163934426229508"/>
                  <c:y val="-0.0555555555555555"/>
                </c:manualLayout>
              </c:layout>
              <c:showLegendKey val="0"/>
              <c:showVal val="1"/>
              <c:showCatName val="0"/>
              <c:showSerName val="0"/>
              <c:showPercent val="0"/>
              <c:showBubbleSize val="0"/>
            </c:dLbl>
            <c:dLbl>
              <c:idx val="3"/>
              <c:layout>
                <c:manualLayout>
                  <c:x val="0.0163934426229508"/>
                  <c:y val="-0.0555555555555555"/>
                </c:manualLayout>
              </c:layout>
              <c:showLegendKey val="0"/>
              <c:showVal val="1"/>
              <c:showCatName val="0"/>
              <c:showSerName val="0"/>
              <c:showPercent val="0"/>
              <c:showBubbleSize val="0"/>
            </c:dLbl>
            <c:dLbl>
              <c:idx val="4"/>
              <c:layout>
                <c:manualLayout>
                  <c:x val="-0.00956284153005465"/>
                  <c:y val="-0.0555555555555555"/>
                </c:manualLayout>
              </c:layout>
              <c:showLegendKey val="0"/>
              <c:showVal val="1"/>
              <c:showCatName val="0"/>
              <c:showSerName val="0"/>
              <c:showPercent val="0"/>
              <c:showBubbleSize val="0"/>
            </c:dLbl>
            <c:dLbl>
              <c:idx val="5"/>
              <c:layout>
                <c:manualLayout>
                  <c:x val="-0.00136612021857923"/>
                  <c:y val="-0.0459770114942529"/>
                </c:manualLayout>
              </c:layout>
              <c:showLegendKey val="0"/>
              <c:showVal val="1"/>
              <c:showCatName val="0"/>
              <c:showSerName val="0"/>
              <c:showPercent val="0"/>
              <c:showBubbleSize val="0"/>
            </c:dLbl>
            <c:txPr>
              <a:bodyPr/>
              <a:lstStyle/>
              <a:p>
                <a:pPr>
                  <a:defRPr sz="1500" b="1">
                    <a:solidFill>
                      <a:schemeClr val="tx1"/>
                    </a:solidFill>
                  </a:defRPr>
                </a:pPr>
                <a:endParaRPr lang="en-US"/>
              </a:p>
            </c:txPr>
            <c:showLegendKey val="0"/>
            <c:showVal val="1"/>
            <c:showCatName val="0"/>
            <c:showSerName val="0"/>
            <c:showPercent val="0"/>
            <c:showBubbleSize val="0"/>
            <c:showLeaderLines val="0"/>
          </c:dLbls>
          <c:cat>
            <c:strRef>
              <c:f>Sheet1!$A$2:$A$7</c:f>
              <c:strCache>
                <c:ptCount val="6"/>
                <c:pt idx="0">
                  <c:v>Ability to recognize bias in online content</c:v>
                </c:pt>
                <c:pt idx="1">
                  <c:v>Patience and determination in looking for information that is hard to find</c:v>
                </c:pt>
                <c:pt idx="2">
                  <c:v>Ability to assess the quality and accuracy of information they find online</c:v>
                </c:pt>
                <c:pt idx="3">
                  <c:v>Ability to use multiple sources to effectively support an argument</c:v>
                </c:pt>
                <c:pt idx="4">
                  <c:v>Understanding how online search results are generated</c:v>
                </c:pt>
                <c:pt idx="5">
                  <c:v>Ability to use appropriate and effective search terms and queries</c:v>
                </c:pt>
              </c:strCache>
            </c:strRef>
          </c:cat>
          <c:val>
            <c:numRef>
              <c:f>Sheet1!$C$2:$C$7</c:f>
              <c:numCache>
                <c:formatCode>0%</c:formatCode>
                <c:ptCount val="6"/>
                <c:pt idx="0">
                  <c:v>0.07</c:v>
                </c:pt>
                <c:pt idx="1">
                  <c:v>0.0600000000000003</c:v>
                </c:pt>
                <c:pt idx="2">
                  <c:v>0.11</c:v>
                </c:pt>
                <c:pt idx="3">
                  <c:v>0.12</c:v>
                </c:pt>
                <c:pt idx="4">
                  <c:v>0.19</c:v>
                </c:pt>
                <c:pt idx="5">
                  <c:v>0.2</c:v>
                </c:pt>
              </c:numCache>
            </c:numRef>
          </c:val>
        </c:ser>
        <c:ser>
          <c:idx val="2"/>
          <c:order val="2"/>
          <c:tx>
            <c:strRef>
              <c:f>Sheet1!$D$1</c:f>
              <c:strCache>
                <c:ptCount val="1"/>
                <c:pt idx="0">
                  <c:v>Good</c:v>
                </c:pt>
              </c:strCache>
            </c:strRef>
          </c:tx>
          <c:spPr>
            <a:solidFill>
              <a:schemeClr val="accent1">
                <a:lumMod val="60000"/>
                <a:lumOff val="40000"/>
              </a:schemeClr>
            </a:solidFill>
          </c:spPr>
          <c:invertIfNegative val="0"/>
          <c:dLbls>
            <c:dLbl>
              <c:idx val="10"/>
              <c:layout>
                <c:manualLayout>
                  <c:x val="0.0133766217611425"/>
                  <c:y val="-1.94060770130178E-7"/>
                </c:manualLayout>
              </c:layout>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Sheet1!$A$2:$A$7</c:f>
              <c:strCache>
                <c:ptCount val="6"/>
                <c:pt idx="0">
                  <c:v>Ability to recognize bias in online content</c:v>
                </c:pt>
                <c:pt idx="1">
                  <c:v>Patience and determination in looking for information that is hard to find</c:v>
                </c:pt>
                <c:pt idx="2">
                  <c:v>Ability to assess the quality and accuracy of information they find online</c:v>
                </c:pt>
                <c:pt idx="3">
                  <c:v>Ability to use multiple sources to effectively support an argument</c:v>
                </c:pt>
                <c:pt idx="4">
                  <c:v>Understanding how online search results are generated</c:v>
                </c:pt>
                <c:pt idx="5">
                  <c:v>Ability to use appropriate and effective search terms and queries</c:v>
                </c:pt>
              </c:strCache>
            </c:strRef>
          </c:cat>
          <c:val>
            <c:numRef>
              <c:f>Sheet1!$D$2:$D$7</c:f>
              <c:numCache>
                <c:formatCode>0%</c:formatCode>
                <c:ptCount val="6"/>
                <c:pt idx="0">
                  <c:v>0.2</c:v>
                </c:pt>
                <c:pt idx="1">
                  <c:v>0.15</c:v>
                </c:pt>
                <c:pt idx="2">
                  <c:v>0.26</c:v>
                </c:pt>
                <c:pt idx="3">
                  <c:v>0.26</c:v>
                </c:pt>
                <c:pt idx="4">
                  <c:v>0.29</c:v>
                </c:pt>
                <c:pt idx="5">
                  <c:v>0.36</c:v>
                </c:pt>
              </c:numCache>
            </c:numRef>
          </c:val>
        </c:ser>
        <c:ser>
          <c:idx val="3"/>
          <c:order val="3"/>
          <c:tx>
            <c:strRef>
              <c:f>Sheet1!$E$1</c:f>
              <c:strCache>
                <c:ptCount val="1"/>
                <c:pt idx="0">
                  <c:v>Fair</c:v>
                </c:pt>
              </c:strCache>
            </c:strRef>
          </c:tx>
          <c:spPr>
            <a:solidFill>
              <a:schemeClr val="bg1">
                <a:lumMod val="75000"/>
              </a:schemeClr>
            </a:solidFill>
            <a:ln>
              <a:solidFill>
                <a:schemeClr val="bg1">
                  <a:lumMod val="75000"/>
                </a:schemeClr>
              </a:solidFill>
            </a:ln>
          </c:spPr>
          <c:invertIfNegative val="0"/>
          <c:dLbls>
            <c:dLbl>
              <c:idx val="5"/>
              <c:layout>
                <c:manualLayout>
                  <c:x val="0.00687285223367699"/>
                  <c:y val="0.0"/>
                </c:manualLayout>
              </c:layout>
              <c:showLegendKey val="0"/>
              <c:showVal val="1"/>
              <c:showCatName val="0"/>
              <c:showSerName val="0"/>
              <c:showPercent val="0"/>
              <c:showBubbleSize val="0"/>
            </c:dLbl>
            <c:dLbl>
              <c:idx val="7"/>
              <c:layout>
                <c:manualLayout>
                  <c:x val="0.00916380297823617"/>
                  <c:y val="0.0"/>
                </c:manualLayout>
              </c:layout>
              <c:showLegendKey val="0"/>
              <c:showVal val="1"/>
              <c:showCatName val="0"/>
              <c:showSerName val="0"/>
              <c:showPercent val="0"/>
              <c:showBubbleSize val="0"/>
            </c:dLbl>
            <c:dLbl>
              <c:idx val="8"/>
              <c:layout>
                <c:manualLayout>
                  <c:x val="0.00631911532385471"/>
                  <c:y val="0.0"/>
                </c:manualLayout>
              </c:layout>
              <c:showLegendKey val="0"/>
              <c:showVal val="1"/>
              <c:showCatName val="0"/>
              <c:showSerName val="0"/>
              <c:showPercent val="0"/>
              <c:showBubbleSize val="0"/>
            </c:dLbl>
            <c:dLbl>
              <c:idx val="9"/>
              <c:layout>
                <c:manualLayout>
                  <c:x val="0.0137457044673542"/>
                  <c:y val="0.0"/>
                </c:manualLayout>
              </c:layout>
              <c:showLegendKey val="0"/>
              <c:showVal val="1"/>
              <c:showCatName val="0"/>
              <c:showSerName val="0"/>
              <c:showPercent val="0"/>
              <c:showBubbleSize val="0"/>
            </c:dLbl>
            <c:dLbl>
              <c:idx val="10"/>
              <c:delete val="1"/>
            </c:dLbl>
            <c:txPr>
              <a:bodyPr/>
              <a:lstStyle/>
              <a:p>
                <a:pPr>
                  <a:defRPr sz="2000" b="1"/>
                </a:pPr>
                <a:endParaRPr lang="en-US"/>
              </a:p>
            </c:txPr>
            <c:showLegendKey val="0"/>
            <c:showVal val="1"/>
            <c:showCatName val="0"/>
            <c:showSerName val="0"/>
            <c:showPercent val="0"/>
            <c:showBubbleSize val="0"/>
            <c:showLeaderLines val="0"/>
          </c:dLbls>
          <c:cat>
            <c:strRef>
              <c:f>Sheet1!$A$2:$A$7</c:f>
              <c:strCache>
                <c:ptCount val="6"/>
                <c:pt idx="0">
                  <c:v>Ability to recognize bias in online content</c:v>
                </c:pt>
                <c:pt idx="1">
                  <c:v>Patience and determination in looking for information that is hard to find</c:v>
                </c:pt>
                <c:pt idx="2">
                  <c:v>Ability to assess the quality and accuracy of information they find online</c:v>
                </c:pt>
                <c:pt idx="3">
                  <c:v>Ability to use multiple sources to effectively support an argument</c:v>
                </c:pt>
                <c:pt idx="4">
                  <c:v>Understanding how online search results are generated</c:v>
                </c:pt>
                <c:pt idx="5">
                  <c:v>Ability to use appropriate and effective search terms and queries</c:v>
                </c:pt>
              </c:strCache>
            </c:strRef>
          </c:cat>
          <c:val>
            <c:numRef>
              <c:f>Sheet1!$E$2:$E$7</c:f>
              <c:numCache>
                <c:formatCode>0%</c:formatCode>
                <c:ptCount val="6"/>
                <c:pt idx="0">
                  <c:v>0.380000000000003</c:v>
                </c:pt>
                <c:pt idx="1">
                  <c:v>0.35</c:v>
                </c:pt>
                <c:pt idx="2">
                  <c:v>0.37</c:v>
                </c:pt>
                <c:pt idx="3">
                  <c:v>0.390000000000003</c:v>
                </c:pt>
                <c:pt idx="4">
                  <c:v>0.26</c:v>
                </c:pt>
                <c:pt idx="5">
                  <c:v>0.29</c:v>
                </c:pt>
              </c:numCache>
            </c:numRef>
          </c:val>
        </c:ser>
        <c:ser>
          <c:idx val="4"/>
          <c:order val="4"/>
          <c:tx>
            <c:strRef>
              <c:f>Sheet1!$F$1</c:f>
              <c:strCache>
                <c:ptCount val="1"/>
                <c:pt idx="0">
                  <c:v>Poor</c:v>
                </c:pt>
              </c:strCache>
            </c:strRef>
          </c:tx>
          <c:spPr>
            <a:solidFill>
              <a:schemeClr val="bg1">
                <a:lumMod val="85000"/>
              </a:schemeClr>
            </a:solidFill>
            <a:ln>
              <a:solidFill>
                <a:schemeClr val="accent3">
                  <a:lumMod val="60000"/>
                  <a:lumOff val="40000"/>
                </a:schemeClr>
              </a:solidFill>
            </a:ln>
          </c:spPr>
          <c:invertIfNegative val="0"/>
          <c:dLbls>
            <c:txPr>
              <a:bodyPr/>
              <a:lstStyle/>
              <a:p>
                <a:pPr>
                  <a:defRPr sz="2000" b="1"/>
                </a:pPr>
                <a:endParaRPr lang="en-US"/>
              </a:p>
            </c:txPr>
            <c:showLegendKey val="0"/>
            <c:showVal val="1"/>
            <c:showCatName val="0"/>
            <c:showSerName val="0"/>
            <c:showPercent val="0"/>
            <c:showBubbleSize val="0"/>
            <c:showLeaderLines val="0"/>
          </c:dLbls>
          <c:cat>
            <c:strRef>
              <c:f>Sheet1!$A$2:$A$7</c:f>
              <c:strCache>
                <c:ptCount val="6"/>
                <c:pt idx="0">
                  <c:v>Ability to recognize bias in online content</c:v>
                </c:pt>
                <c:pt idx="1">
                  <c:v>Patience and determination in looking for information that is hard to find</c:v>
                </c:pt>
                <c:pt idx="2">
                  <c:v>Ability to assess the quality and accuracy of information they find online</c:v>
                </c:pt>
                <c:pt idx="3">
                  <c:v>Ability to use multiple sources to effectively support an argument</c:v>
                </c:pt>
                <c:pt idx="4">
                  <c:v>Understanding how online search results are generated</c:v>
                </c:pt>
                <c:pt idx="5">
                  <c:v>Ability to use appropriate and effective search terms and queries</c:v>
                </c:pt>
              </c:strCache>
            </c:strRef>
          </c:cat>
          <c:val>
            <c:numRef>
              <c:f>Sheet1!$F$2:$F$7</c:f>
              <c:numCache>
                <c:formatCode>0%</c:formatCode>
                <c:ptCount val="6"/>
                <c:pt idx="0">
                  <c:v>0.330000000000003</c:v>
                </c:pt>
                <c:pt idx="1">
                  <c:v>0.43</c:v>
                </c:pt>
                <c:pt idx="2">
                  <c:v>0.24</c:v>
                </c:pt>
                <c:pt idx="3">
                  <c:v>0.2</c:v>
                </c:pt>
                <c:pt idx="4">
                  <c:v>0.21</c:v>
                </c:pt>
                <c:pt idx="5">
                  <c:v>0.09</c:v>
                </c:pt>
              </c:numCache>
            </c:numRef>
          </c:val>
        </c:ser>
        <c:dLbls>
          <c:showLegendKey val="0"/>
          <c:showVal val="0"/>
          <c:showCatName val="0"/>
          <c:showSerName val="0"/>
          <c:showPercent val="0"/>
          <c:showBubbleSize val="0"/>
        </c:dLbls>
        <c:gapWidth val="96"/>
        <c:overlap val="100"/>
        <c:axId val="2060783544"/>
        <c:axId val="2060786680"/>
      </c:barChart>
      <c:catAx>
        <c:axId val="2060783544"/>
        <c:scaling>
          <c:orientation val="minMax"/>
        </c:scaling>
        <c:delete val="0"/>
        <c:axPos val="l"/>
        <c:numFmt formatCode="General" sourceLinked="1"/>
        <c:majorTickMark val="out"/>
        <c:minorTickMark val="none"/>
        <c:tickLblPos val="nextTo"/>
        <c:txPr>
          <a:bodyPr/>
          <a:lstStyle/>
          <a:p>
            <a:pPr algn="r">
              <a:defRPr sz="1600"/>
            </a:pPr>
            <a:endParaRPr lang="en-US"/>
          </a:p>
        </c:txPr>
        <c:crossAx val="2060786680"/>
        <c:crosses val="autoZero"/>
        <c:auto val="1"/>
        <c:lblAlgn val="ctr"/>
        <c:lblOffset val="100"/>
        <c:tickMarkSkip val="10"/>
        <c:noMultiLvlLbl val="0"/>
      </c:catAx>
      <c:valAx>
        <c:axId val="2060786680"/>
        <c:scaling>
          <c:orientation val="minMax"/>
          <c:max val="1.0"/>
        </c:scaling>
        <c:delete val="0"/>
        <c:axPos val="b"/>
        <c:majorGridlines/>
        <c:numFmt formatCode="0%" sourceLinked="1"/>
        <c:majorTickMark val="out"/>
        <c:minorTickMark val="none"/>
        <c:tickLblPos val="nextTo"/>
        <c:txPr>
          <a:bodyPr/>
          <a:lstStyle/>
          <a:p>
            <a:pPr>
              <a:defRPr sz="1400"/>
            </a:pPr>
            <a:endParaRPr lang="en-US"/>
          </a:p>
        </c:txPr>
        <c:crossAx val="2060783544"/>
        <c:crosses val="autoZero"/>
        <c:crossBetween val="between"/>
        <c:majorUnit val="0.5"/>
      </c:valAx>
    </c:plotArea>
    <c:legend>
      <c:legendPos val="t"/>
      <c:layout/>
      <c:overlay val="0"/>
      <c:txPr>
        <a:bodyPr/>
        <a:lstStyle/>
        <a:p>
          <a:pPr>
            <a:defRPr sz="20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Read yesterday</c:v>
                </c:pt>
              </c:strCache>
            </c:strRef>
          </c:tx>
          <c:spPr>
            <a:solidFill>
              <a:schemeClr val="bg1">
                <a:lumMod val="75000"/>
              </a:schemeClr>
            </a:solidFill>
          </c:spPr>
          <c:invertIfNegative val="0"/>
          <c:dPt>
            <c:idx val="0"/>
            <c:invertIfNegative val="0"/>
            <c:bubble3D val="0"/>
            <c:spPr>
              <a:solidFill>
                <a:schemeClr val="accent1">
                  <a:lumMod val="75000"/>
                </a:schemeClr>
              </a:solidFill>
            </c:spPr>
          </c:dPt>
          <c:dPt>
            <c:idx val="1"/>
            <c:invertIfNegative val="0"/>
            <c:bubble3D val="0"/>
            <c:spPr>
              <a:solidFill>
                <a:schemeClr val="accent1">
                  <a:lumMod val="75000"/>
                </a:schemeClr>
              </a:solidFill>
            </c:spPr>
          </c:dPt>
          <c:dPt>
            <c:idx val="2"/>
            <c:invertIfNegative val="0"/>
            <c:bubble3D val="0"/>
            <c:spPr>
              <a:solidFill>
                <a:schemeClr val="accent1">
                  <a:lumMod val="75000"/>
                </a:schemeClr>
              </a:solidFill>
            </c:spPr>
          </c:dPt>
          <c:dLbls>
            <c:dLbl>
              <c:idx val="0"/>
              <c:spPr/>
              <c:txPr>
                <a:bodyPr/>
                <a:lstStyle/>
                <a:p>
                  <a:pPr>
                    <a:defRPr sz="2000" b="1">
                      <a:solidFill>
                        <a:schemeClr val="bg1"/>
                      </a:solidFill>
                    </a:defRPr>
                  </a:pPr>
                  <a:endParaRPr lang="en-US"/>
                </a:p>
              </c:txPr>
              <c:dLblPos val="inEnd"/>
              <c:showLegendKey val="0"/>
              <c:showVal val="1"/>
              <c:showCatName val="0"/>
              <c:showSerName val="0"/>
              <c:showPercent val="0"/>
              <c:showBubbleSize val="0"/>
            </c:dLbl>
            <c:dLbl>
              <c:idx val="1"/>
              <c:spPr/>
              <c:txPr>
                <a:bodyPr/>
                <a:lstStyle/>
                <a:p>
                  <a:pPr>
                    <a:defRPr sz="2000" b="1">
                      <a:solidFill>
                        <a:schemeClr val="bg1"/>
                      </a:solidFill>
                    </a:defRPr>
                  </a:pPr>
                  <a:endParaRPr lang="en-US"/>
                </a:p>
              </c:txPr>
              <c:dLblPos val="inEnd"/>
              <c:showLegendKey val="0"/>
              <c:showVal val="1"/>
              <c:showCatName val="0"/>
              <c:showSerName val="0"/>
              <c:showPercent val="0"/>
              <c:showBubbleSize val="0"/>
            </c:dLbl>
            <c:dLbl>
              <c:idx val="2"/>
              <c:spPr/>
              <c:txPr>
                <a:bodyPr/>
                <a:lstStyle/>
                <a:p>
                  <a:pPr>
                    <a:defRPr sz="2000" b="1">
                      <a:solidFill>
                        <a:schemeClr val="bg1"/>
                      </a:solidFill>
                    </a:defRPr>
                  </a:pPr>
                  <a:endParaRPr lang="en-US"/>
                </a:p>
              </c:txPr>
              <c:dLblPos val="inEnd"/>
              <c:showLegendKey val="0"/>
              <c:showVal val="1"/>
              <c:showCatName val="0"/>
              <c:showSerName val="0"/>
              <c:showPercent val="0"/>
              <c:showBubbleSize val="0"/>
            </c:dLbl>
            <c:txPr>
              <a:bodyPr/>
              <a:lstStyle/>
              <a:p>
                <a:pPr>
                  <a:defRPr sz="2000" b="1"/>
                </a:pPr>
                <a:endParaRPr lang="en-US"/>
              </a:p>
            </c:txPr>
            <c:dLblPos val="inEnd"/>
            <c:showLegendKey val="0"/>
            <c:showVal val="1"/>
            <c:showCatName val="0"/>
            <c:showSerName val="0"/>
            <c:showPercent val="0"/>
            <c:showBubbleSize val="0"/>
            <c:showLeaderLines val="0"/>
          </c:dLbls>
          <c:cat>
            <c:strRef>
              <c:f>Sheet1!$A$2:$A$8</c:f>
              <c:strCache>
                <c:ptCount val="7"/>
                <c:pt idx="0">
                  <c:v>16-17</c:v>
                </c:pt>
                <c:pt idx="1">
                  <c:v>18-24 </c:v>
                </c:pt>
                <c:pt idx="2">
                  <c:v>25-29</c:v>
                </c:pt>
                <c:pt idx="3">
                  <c:v>30-39 </c:v>
                </c:pt>
                <c:pt idx="4">
                  <c:v>40-49 </c:v>
                </c:pt>
                <c:pt idx="5">
                  <c:v>50-64 </c:v>
                </c:pt>
                <c:pt idx="6">
                  <c:v>65+</c:v>
                </c:pt>
              </c:strCache>
            </c:strRef>
          </c:cat>
          <c:val>
            <c:numRef>
              <c:f>Sheet1!$B$2:$B$8</c:f>
              <c:numCache>
                <c:formatCode>0%</c:formatCode>
                <c:ptCount val="7"/>
                <c:pt idx="0">
                  <c:v>0.57</c:v>
                </c:pt>
                <c:pt idx="1">
                  <c:v>0.39</c:v>
                </c:pt>
                <c:pt idx="2">
                  <c:v>0.49</c:v>
                </c:pt>
                <c:pt idx="3">
                  <c:v>0.39</c:v>
                </c:pt>
                <c:pt idx="4">
                  <c:v>0.38</c:v>
                </c:pt>
                <c:pt idx="5">
                  <c:v>0.48</c:v>
                </c:pt>
                <c:pt idx="6">
                  <c:v>0.53</c:v>
                </c:pt>
              </c:numCache>
            </c:numRef>
          </c:val>
        </c:ser>
        <c:dLbls>
          <c:showLegendKey val="0"/>
          <c:showVal val="0"/>
          <c:showCatName val="0"/>
          <c:showSerName val="0"/>
          <c:showPercent val="0"/>
          <c:showBubbleSize val="0"/>
        </c:dLbls>
        <c:gapWidth val="50"/>
        <c:axId val="2072281400"/>
        <c:axId val="2072284488"/>
      </c:barChart>
      <c:catAx>
        <c:axId val="2072281400"/>
        <c:scaling>
          <c:orientation val="minMax"/>
        </c:scaling>
        <c:delete val="0"/>
        <c:axPos val="b"/>
        <c:majorTickMark val="out"/>
        <c:minorTickMark val="none"/>
        <c:tickLblPos val="nextTo"/>
        <c:txPr>
          <a:bodyPr/>
          <a:lstStyle/>
          <a:p>
            <a:pPr>
              <a:defRPr sz="2000"/>
            </a:pPr>
            <a:endParaRPr lang="en-US"/>
          </a:p>
        </c:txPr>
        <c:crossAx val="2072284488"/>
        <c:crosses val="autoZero"/>
        <c:auto val="1"/>
        <c:lblAlgn val="ctr"/>
        <c:lblOffset val="100"/>
        <c:noMultiLvlLbl val="0"/>
      </c:catAx>
      <c:valAx>
        <c:axId val="2072284488"/>
        <c:scaling>
          <c:orientation val="minMax"/>
        </c:scaling>
        <c:delete val="0"/>
        <c:axPos val="l"/>
        <c:majorGridlines/>
        <c:numFmt formatCode="0%" sourceLinked="1"/>
        <c:majorTickMark val="out"/>
        <c:minorTickMark val="none"/>
        <c:tickLblPos val="nextTo"/>
        <c:txPr>
          <a:bodyPr/>
          <a:lstStyle/>
          <a:p>
            <a:pPr>
              <a:defRPr sz="1600"/>
            </a:pPr>
            <a:endParaRPr lang="en-US"/>
          </a:p>
        </c:txPr>
        <c:crossAx val="2072281400"/>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Ages 16-29 </c:v>
                </c:pt>
              </c:strCache>
            </c:strRef>
          </c:tx>
          <c:spPr>
            <a:solidFill>
              <a:schemeClr val="accent1">
                <a:lumMod val="75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Sheet1!$B$1:$E$1</c:f>
              <c:strCache>
                <c:ptCount val="4"/>
                <c:pt idx="0">
                  <c:v>Read for work/school</c:v>
                </c:pt>
                <c:pt idx="1">
                  <c:v>Read for pleasure</c:v>
                </c:pt>
                <c:pt idx="2">
                  <c:v>Read to keep up with current events</c:v>
                </c:pt>
                <c:pt idx="3">
                  <c:v>Read to research topics of interest</c:v>
                </c:pt>
              </c:strCache>
            </c:strRef>
          </c:cat>
          <c:val>
            <c:numRef>
              <c:f>Sheet1!$B$2:$E$2</c:f>
              <c:numCache>
                <c:formatCode>0%</c:formatCode>
                <c:ptCount val="4"/>
                <c:pt idx="0">
                  <c:v>0.81</c:v>
                </c:pt>
                <c:pt idx="1">
                  <c:v>0.76</c:v>
                </c:pt>
                <c:pt idx="2">
                  <c:v>0.73</c:v>
                </c:pt>
                <c:pt idx="3">
                  <c:v>0.81</c:v>
                </c:pt>
              </c:numCache>
            </c:numRef>
          </c:val>
        </c:ser>
        <c:ser>
          <c:idx val="1"/>
          <c:order val="1"/>
          <c:tx>
            <c:strRef>
              <c:f>Sheet1!$A$3</c:f>
              <c:strCache>
                <c:ptCount val="1"/>
                <c:pt idx="0">
                  <c:v>Ages 30+ </c:v>
                </c:pt>
              </c:strCache>
            </c:strRef>
          </c:tx>
          <c:spPr>
            <a:solidFill>
              <a:schemeClr val="bg1">
                <a:lumMod val="75000"/>
              </a:schemeClr>
            </a:solidFill>
          </c:spPr>
          <c:invertIfNegative val="0"/>
          <c:dLbls>
            <c:txPr>
              <a:bodyPr/>
              <a:lstStyle/>
              <a:p>
                <a:pPr>
                  <a:defRPr sz="2000"/>
                </a:pPr>
                <a:endParaRPr lang="en-US"/>
              </a:p>
            </c:txPr>
            <c:dLblPos val="inEnd"/>
            <c:showLegendKey val="0"/>
            <c:showVal val="1"/>
            <c:showCatName val="0"/>
            <c:showSerName val="0"/>
            <c:showPercent val="0"/>
            <c:showBubbleSize val="0"/>
            <c:showLeaderLines val="0"/>
          </c:dLbls>
          <c:cat>
            <c:strRef>
              <c:f>Sheet1!$B$1:$E$1</c:f>
              <c:strCache>
                <c:ptCount val="4"/>
                <c:pt idx="0">
                  <c:v>Read for work/school</c:v>
                </c:pt>
                <c:pt idx="1">
                  <c:v>Read for pleasure</c:v>
                </c:pt>
                <c:pt idx="2">
                  <c:v>Read to keep up with current events</c:v>
                </c:pt>
                <c:pt idx="3">
                  <c:v>Read to research topics of interest</c:v>
                </c:pt>
              </c:strCache>
            </c:strRef>
          </c:cat>
          <c:val>
            <c:numRef>
              <c:f>Sheet1!$B$3:$E$3</c:f>
              <c:numCache>
                <c:formatCode>0%</c:formatCode>
                <c:ptCount val="4"/>
                <c:pt idx="0">
                  <c:v>0.49</c:v>
                </c:pt>
                <c:pt idx="1">
                  <c:v>0.81</c:v>
                </c:pt>
                <c:pt idx="2">
                  <c:v>0.79</c:v>
                </c:pt>
                <c:pt idx="3">
                  <c:v>0.73</c:v>
                </c:pt>
              </c:numCache>
            </c:numRef>
          </c:val>
        </c:ser>
        <c:dLbls>
          <c:showLegendKey val="0"/>
          <c:showVal val="1"/>
          <c:showCatName val="0"/>
          <c:showSerName val="0"/>
          <c:showPercent val="0"/>
          <c:showBubbleSize val="0"/>
        </c:dLbls>
        <c:gapWidth val="50"/>
        <c:axId val="2072333624"/>
        <c:axId val="2072336632"/>
      </c:barChart>
      <c:catAx>
        <c:axId val="2072333624"/>
        <c:scaling>
          <c:orientation val="minMax"/>
        </c:scaling>
        <c:delete val="0"/>
        <c:axPos val="b"/>
        <c:majorTickMark val="out"/>
        <c:minorTickMark val="none"/>
        <c:tickLblPos val="nextTo"/>
        <c:txPr>
          <a:bodyPr/>
          <a:lstStyle/>
          <a:p>
            <a:pPr>
              <a:defRPr sz="1800"/>
            </a:pPr>
            <a:endParaRPr lang="en-US"/>
          </a:p>
        </c:txPr>
        <c:crossAx val="2072336632"/>
        <c:crosses val="autoZero"/>
        <c:auto val="1"/>
        <c:lblAlgn val="ctr"/>
        <c:lblOffset val="100"/>
        <c:noMultiLvlLbl val="0"/>
      </c:catAx>
      <c:valAx>
        <c:axId val="2072336632"/>
        <c:scaling>
          <c:orientation val="minMax"/>
        </c:scaling>
        <c:delete val="0"/>
        <c:axPos val="l"/>
        <c:majorGridlines/>
        <c:numFmt formatCode="0%" sourceLinked="1"/>
        <c:majorTickMark val="out"/>
        <c:minorTickMark val="none"/>
        <c:tickLblPos val="nextTo"/>
        <c:txPr>
          <a:bodyPr/>
          <a:lstStyle/>
          <a:p>
            <a:pPr>
              <a:defRPr sz="1600"/>
            </a:pPr>
            <a:endParaRPr lang="en-US"/>
          </a:p>
        </c:txPr>
        <c:crossAx val="2072333624"/>
        <c:crosses val="autoZero"/>
        <c:crossBetween val="between"/>
      </c:valAx>
    </c:plotArea>
    <c:legend>
      <c:legendPos val="t"/>
      <c:layout/>
      <c:overlay val="0"/>
      <c:txPr>
        <a:bodyPr/>
        <a:lstStyle/>
        <a:p>
          <a:pPr>
            <a:defRPr sz="20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34995625546819"/>
          <c:y val="0.0616806649168855"/>
          <c:w val="0.881193288338958"/>
          <c:h val="0.799143482064744"/>
        </c:manualLayout>
      </c:layout>
      <c:barChart>
        <c:barDir val="col"/>
        <c:grouping val="clustered"/>
        <c:varyColors val="0"/>
        <c:ser>
          <c:idx val="0"/>
          <c:order val="0"/>
          <c:tx>
            <c:strRef>
              <c:f>Sheet1!$A$2</c:f>
              <c:strCache>
                <c:ptCount val="1"/>
                <c:pt idx="0">
                  <c:v>Ages 16-29 </c:v>
                </c:pt>
              </c:strCache>
            </c:strRef>
          </c:tx>
          <c:spPr>
            <a:solidFill>
              <a:schemeClr val="accent1">
                <a:lumMod val="75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Sheet1!$B$1:$E$1</c:f>
              <c:strCache>
                <c:ptCount val="4"/>
                <c:pt idx="0">
                  <c:v>Cell phone</c:v>
                </c:pt>
                <c:pt idx="1">
                  <c:v>Desktop or laptop</c:v>
                </c:pt>
                <c:pt idx="2">
                  <c:v>E-reader</c:v>
                </c:pt>
                <c:pt idx="3">
                  <c:v>Tablet</c:v>
                </c:pt>
              </c:strCache>
            </c:strRef>
          </c:cat>
          <c:val>
            <c:numRef>
              <c:f>Sheet1!$B$2:$E$2</c:f>
              <c:numCache>
                <c:formatCode>0%</c:formatCode>
                <c:ptCount val="4"/>
                <c:pt idx="0">
                  <c:v>0.41</c:v>
                </c:pt>
                <c:pt idx="1">
                  <c:v>0.55</c:v>
                </c:pt>
                <c:pt idx="2">
                  <c:v>0.23</c:v>
                </c:pt>
                <c:pt idx="3">
                  <c:v>0.16</c:v>
                </c:pt>
              </c:numCache>
            </c:numRef>
          </c:val>
        </c:ser>
        <c:ser>
          <c:idx val="1"/>
          <c:order val="1"/>
          <c:tx>
            <c:strRef>
              <c:f>Sheet1!$A$3</c:f>
              <c:strCache>
                <c:ptCount val="1"/>
                <c:pt idx="0">
                  <c:v>Ages 30+ </c:v>
                </c:pt>
              </c:strCache>
            </c:strRef>
          </c:tx>
          <c:spPr>
            <a:solidFill>
              <a:schemeClr val="bg1">
                <a:lumMod val="75000"/>
              </a:schemeClr>
            </a:solidFill>
          </c:spPr>
          <c:invertIfNegative val="0"/>
          <c:dLbls>
            <c:txPr>
              <a:bodyPr/>
              <a:lstStyle/>
              <a:p>
                <a:pPr>
                  <a:defRPr sz="2000"/>
                </a:pPr>
                <a:endParaRPr lang="en-US"/>
              </a:p>
            </c:txPr>
            <c:dLblPos val="inEnd"/>
            <c:showLegendKey val="0"/>
            <c:showVal val="1"/>
            <c:showCatName val="0"/>
            <c:showSerName val="0"/>
            <c:showPercent val="0"/>
            <c:showBubbleSize val="0"/>
            <c:showLeaderLines val="0"/>
          </c:dLbls>
          <c:cat>
            <c:strRef>
              <c:f>Sheet1!$B$1:$E$1</c:f>
              <c:strCache>
                <c:ptCount val="4"/>
                <c:pt idx="0">
                  <c:v>Cell phone</c:v>
                </c:pt>
                <c:pt idx="1">
                  <c:v>Desktop or laptop</c:v>
                </c:pt>
                <c:pt idx="2">
                  <c:v>E-reader</c:v>
                </c:pt>
                <c:pt idx="3">
                  <c:v>Tablet</c:v>
                </c:pt>
              </c:strCache>
            </c:strRef>
          </c:cat>
          <c:val>
            <c:numRef>
              <c:f>Sheet1!$B$3:$E$3</c:f>
              <c:numCache>
                <c:formatCode>0%</c:formatCode>
                <c:ptCount val="4"/>
                <c:pt idx="0">
                  <c:v>0.25</c:v>
                </c:pt>
                <c:pt idx="1">
                  <c:v>0.38</c:v>
                </c:pt>
                <c:pt idx="2">
                  <c:v>0.46</c:v>
                </c:pt>
                <c:pt idx="3">
                  <c:v>0.26</c:v>
                </c:pt>
              </c:numCache>
            </c:numRef>
          </c:val>
        </c:ser>
        <c:dLbls>
          <c:showLegendKey val="0"/>
          <c:showVal val="1"/>
          <c:showCatName val="0"/>
          <c:showSerName val="0"/>
          <c:showPercent val="0"/>
          <c:showBubbleSize val="0"/>
        </c:dLbls>
        <c:gapWidth val="50"/>
        <c:axId val="2072391064"/>
        <c:axId val="2072394072"/>
      </c:barChart>
      <c:catAx>
        <c:axId val="2072391064"/>
        <c:scaling>
          <c:orientation val="minMax"/>
        </c:scaling>
        <c:delete val="0"/>
        <c:axPos val="b"/>
        <c:majorTickMark val="out"/>
        <c:minorTickMark val="none"/>
        <c:tickLblPos val="nextTo"/>
        <c:txPr>
          <a:bodyPr/>
          <a:lstStyle/>
          <a:p>
            <a:pPr>
              <a:defRPr sz="2400"/>
            </a:pPr>
            <a:endParaRPr lang="en-US"/>
          </a:p>
        </c:txPr>
        <c:crossAx val="2072394072"/>
        <c:crosses val="autoZero"/>
        <c:auto val="1"/>
        <c:lblAlgn val="ctr"/>
        <c:lblOffset val="100"/>
        <c:noMultiLvlLbl val="0"/>
      </c:catAx>
      <c:valAx>
        <c:axId val="2072394072"/>
        <c:scaling>
          <c:orientation val="minMax"/>
        </c:scaling>
        <c:delete val="0"/>
        <c:axPos val="l"/>
        <c:majorGridlines/>
        <c:numFmt formatCode="0%" sourceLinked="1"/>
        <c:majorTickMark val="out"/>
        <c:minorTickMark val="none"/>
        <c:tickLblPos val="nextTo"/>
        <c:txPr>
          <a:bodyPr/>
          <a:lstStyle/>
          <a:p>
            <a:pPr>
              <a:defRPr sz="1800"/>
            </a:pPr>
            <a:endParaRPr lang="en-US"/>
          </a:p>
        </c:txPr>
        <c:crossAx val="2072391064"/>
        <c:crosses val="autoZero"/>
        <c:crossBetween val="between"/>
      </c:valAx>
    </c:plotArea>
    <c:legend>
      <c:legendPos val="t"/>
      <c:layout>
        <c:manualLayout>
          <c:xMode val="edge"/>
          <c:yMode val="edge"/>
          <c:x val="0.194542908698913"/>
          <c:y val="0.0416666666666667"/>
          <c:w val="0.610914182602176"/>
          <c:h val="0.0661640074595939"/>
        </c:manualLayout>
      </c:layout>
      <c:overlay val="0"/>
      <c:spPr>
        <a:solidFill>
          <a:schemeClr val="bg1"/>
        </a:solidFill>
      </c:spPr>
      <c:txPr>
        <a:bodyPr/>
        <a:lstStyle/>
        <a:p>
          <a:pPr>
            <a:defRPr sz="2000"/>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who used the library in the past year</c:v>
                </c:pt>
              </c:strCache>
            </c:strRef>
          </c:tx>
          <c:spPr>
            <a:solidFill>
              <a:schemeClr val="accent1">
                <a:lumMod val="75000"/>
              </a:schemeClr>
            </a:solidFill>
          </c:spPr>
          <c:invertIfNegative val="0"/>
          <c:dPt>
            <c:idx val="3"/>
            <c:invertIfNegative val="0"/>
            <c:bubble3D val="0"/>
            <c:spPr>
              <a:solidFill>
                <a:schemeClr val="bg1">
                  <a:lumMod val="65000"/>
                </a:schemeClr>
              </a:solidFill>
            </c:spPr>
          </c:dPt>
          <c:dPt>
            <c:idx val="4"/>
            <c:invertIfNegative val="0"/>
            <c:bubble3D val="0"/>
            <c:spPr>
              <a:solidFill>
                <a:schemeClr val="bg1">
                  <a:lumMod val="65000"/>
                </a:schemeClr>
              </a:solidFill>
            </c:spPr>
          </c:dPt>
          <c:dPt>
            <c:idx val="5"/>
            <c:invertIfNegative val="0"/>
            <c:bubble3D val="0"/>
            <c:spPr>
              <a:solidFill>
                <a:schemeClr val="bg1">
                  <a:lumMod val="65000"/>
                </a:schemeClr>
              </a:solidFill>
            </c:spPr>
          </c:dPt>
          <c:dPt>
            <c:idx val="6"/>
            <c:invertIfNegative val="0"/>
            <c:bubble3D val="0"/>
            <c:spPr>
              <a:solidFill>
                <a:schemeClr val="bg1">
                  <a:lumMod val="65000"/>
                </a:schemeClr>
              </a:solidFill>
            </c:spPr>
          </c:dPt>
          <c:dLbls>
            <c:dLbl>
              <c:idx val="0"/>
              <c:spPr/>
              <c:txPr>
                <a:bodyPr/>
                <a:lstStyle/>
                <a:p>
                  <a:pPr>
                    <a:defRPr sz="2000" b="1">
                      <a:solidFill>
                        <a:schemeClr val="bg1"/>
                      </a:solidFill>
                    </a:defRPr>
                  </a:pPr>
                  <a:endParaRPr lang="en-US"/>
                </a:p>
              </c:txPr>
              <c:dLblPos val="inEnd"/>
              <c:showLegendKey val="0"/>
              <c:showVal val="1"/>
              <c:showCatName val="0"/>
              <c:showSerName val="0"/>
              <c:showPercent val="0"/>
              <c:showBubbleSize val="0"/>
            </c:dLbl>
            <c:dLbl>
              <c:idx val="1"/>
              <c:spPr/>
              <c:txPr>
                <a:bodyPr/>
                <a:lstStyle/>
                <a:p>
                  <a:pPr>
                    <a:defRPr sz="2000" b="1">
                      <a:solidFill>
                        <a:schemeClr val="bg1"/>
                      </a:solidFill>
                    </a:defRPr>
                  </a:pPr>
                  <a:endParaRPr lang="en-US"/>
                </a:p>
              </c:txPr>
              <c:dLblPos val="inEnd"/>
              <c:showLegendKey val="0"/>
              <c:showVal val="1"/>
              <c:showCatName val="0"/>
              <c:showSerName val="0"/>
              <c:showPercent val="0"/>
              <c:showBubbleSize val="0"/>
            </c:dLbl>
            <c:dLbl>
              <c:idx val="2"/>
              <c:spPr/>
              <c:txPr>
                <a:bodyPr/>
                <a:lstStyle/>
                <a:p>
                  <a:pPr>
                    <a:defRPr sz="2000" b="1">
                      <a:solidFill>
                        <a:schemeClr val="bg1"/>
                      </a:solidFill>
                    </a:defRPr>
                  </a:pPr>
                  <a:endParaRPr lang="en-US"/>
                </a:p>
              </c:txPr>
              <c:dLblPos val="inEnd"/>
              <c:showLegendKey val="0"/>
              <c:showVal val="1"/>
              <c:showCatName val="0"/>
              <c:showSerName val="0"/>
              <c:showPercent val="0"/>
              <c:showBubbleSize val="0"/>
            </c:dLbl>
            <c:txPr>
              <a:bodyPr/>
              <a:lstStyle/>
              <a:p>
                <a:pPr>
                  <a:defRPr sz="2000" b="1">
                    <a:solidFill>
                      <a:sysClr val="windowText" lastClr="000000"/>
                    </a:solidFill>
                  </a:defRPr>
                </a:pPr>
                <a:endParaRPr lang="en-US"/>
              </a:p>
            </c:txPr>
            <c:dLblPos val="inEnd"/>
            <c:showLegendKey val="0"/>
            <c:showVal val="1"/>
            <c:showCatName val="0"/>
            <c:showSerName val="0"/>
            <c:showPercent val="0"/>
            <c:showBubbleSize val="0"/>
            <c:showLeaderLines val="0"/>
          </c:dLbls>
          <c:cat>
            <c:strRef>
              <c:f>Sheet1!$A$2:$A$8</c:f>
              <c:strCache>
                <c:ptCount val="7"/>
                <c:pt idx="0">
                  <c:v>16-17</c:v>
                </c:pt>
                <c:pt idx="1">
                  <c:v>18-24 </c:v>
                </c:pt>
                <c:pt idx="2">
                  <c:v>25-29 </c:v>
                </c:pt>
                <c:pt idx="3">
                  <c:v>30-39 </c:v>
                </c:pt>
                <c:pt idx="4">
                  <c:v>40-49 </c:v>
                </c:pt>
                <c:pt idx="5">
                  <c:v>50-64 </c:v>
                </c:pt>
                <c:pt idx="6">
                  <c:v>65+ </c:v>
                </c:pt>
              </c:strCache>
            </c:strRef>
          </c:cat>
          <c:val>
            <c:numRef>
              <c:f>Sheet1!$B$2:$B$8</c:f>
              <c:numCache>
                <c:formatCode>0%</c:formatCode>
                <c:ptCount val="7"/>
                <c:pt idx="0">
                  <c:v>0.72</c:v>
                </c:pt>
                <c:pt idx="1">
                  <c:v>0.58</c:v>
                </c:pt>
                <c:pt idx="2">
                  <c:v>0.54</c:v>
                </c:pt>
                <c:pt idx="3">
                  <c:v>0.57</c:v>
                </c:pt>
                <c:pt idx="4">
                  <c:v>0.59</c:v>
                </c:pt>
                <c:pt idx="5">
                  <c:v>0.56</c:v>
                </c:pt>
                <c:pt idx="6">
                  <c:v>0.49</c:v>
                </c:pt>
              </c:numCache>
            </c:numRef>
          </c:val>
        </c:ser>
        <c:dLbls>
          <c:showLegendKey val="0"/>
          <c:showVal val="1"/>
          <c:showCatName val="0"/>
          <c:showSerName val="0"/>
          <c:showPercent val="0"/>
          <c:showBubbleSize val="0"/>
        </c:dLbls>
        <c:gapWidth val="50"/>
        <c:axId val="2072471688"/>
        <c:axId val="2072474776"/>
      </c:barChart>
      <c:catAx>
        <c:axId val="2072471688"/>
        <c:scaling>
          <c:orientation val="minMax"/>
        </c:scaling>
        <c:delete val="0"/>
        <c:axPos val="b"/>
        <c:majorTickMark val="out"/>
        <c:minorTickMark val="none"/>
        <c:tickLblPos val="nextTo"/>
        <c:txPr>
          <a:bodyPr/>
          <a:lstStyle/>
          <a:p>
            <a:pPr>
              <a:defRPr sz="2000"/>
            </a:pPr>
            <a:endParaRPr lang="en-US"/>
          </a:p>
        </c:txPr>
        <c:crossAx val="2072474776"/>
        <c:crosses val="autoZero"/>
        <c:auto val="1"/>
        <c:lblAlgn val="ctr"/>
        <c:lblOffset val="100"/>
        <c:noMultiLvlLbl val="0"/>
      </c:catAx>
      <c:valAx>
        <c:axId val="2072474776"/>
        <c:scaling>
          <c:orientation val="minMax"/>
        </c:scaling>
        <c:delete val="0"/>
        <c:axPos val="l"/>
        <c:majorGridlines/>
        <c:numFmt formatCode="0%" sourceLinked="1"/>
        <c:majorTickMark val="out"/>
        <c:minorTickMark val="none"/>
        <c:tickLblPos val="nextTo"/>
        <c:txPr>
          <a:bodyPr/>
          <a:lstStyle/>
          <a:p>
            <a:pPr>
              <a:defRPr sz="1800"/>
            </a:pPr>
            <a:endParaRPr lang="en-US"/>
          </a:p>
        </c:txPr>
        <c:crossAx val="2072471688"/>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Gotten research assistance</c:v>
                </c:pt>
              </c:strCache>
            </c:strRef>
          </c:tx>
          <c:spPr>
            <a:solidFill>
              <a:schemeClr val="bg1">
                <a:lumMod val="65000"/>
              </a:schemeClr>
            </a:solidFill>
          </c:spPr>
          <c:invertIfNegative val="0"/>
          <c:dPt>
            <c:idx val="0"/>
            <c:invertIfNegative val="0"/>
            <c:bubble3D val="0"/>
            <c:spPr>
              <a:solidFill>
                <a:schemeClr val="accent1">
                  <a:lumMod val="75000"/>
                </a:schemeClr>
              </a:solidFill>
            </c:spPr>
          </c:dPt>
          <c:dPt>
            <c:idx val="1"/>
            <c:invertIfNegative val="0"/>
            <c:bubble3D val="0"/>
            <c:spPr>
              <a:solidFill>
                <a:schemeClr val="accent1">
                  <a:lumMod val="75000"/>
                </a:schemeClr>
              </a:solidFill>
            </c:spPr>
          </c:dPt>
          <c:dPt>
            <c:idx val="2"/>
            <c:invertIfNegative val="0"/>
            <c:bubble3D val="0"/>
            <c:spPr>
              <a:solidFill>
                <a:schemeClr val="accent1">
                  <a:lumMod val="75000"/>
                </a:schemeClr>
              </a:solidFill>
            </c:spPr>
          </c:dPt>
          <c:dLbls>
            <c:dLbl>
              <c:idx val="3"/>
              <c:spPr/>
              <c:txPr>
                <a:bodyPr/>
                <a:lstStyle/>
                <a:p>
                  <a:pPr>
                    <a:defRPr sz="2000" b="1">
                      <a:solidFill>
                        <a:sysClr val="windowText" lastClr="000000"/>
                      </a:solidFill>
                    </a:defRPr>
                  </a:pPr>
                  <a:endParaRPr lang="en-US"/>
                </a:p>
              </c:txPr>
              <c:dLblPos val="inEnd"/>
              <c:showLegendKey val="0"/>
              <c:showVal val="1"/>
              <c:showCatName val="0"/>
              <c:showSerName val="0"/>
              <c:showPercent val="0"/>
              <c:showBubbleSize val="0"/>
            </c:dLbl>
            <c:dLbl>
              <c:idx val="4"/>
              <c:spPr/>
              <c:txPr>
                <a:bodyPr/>
                <a:lstStyle/>
                <a:p>
                  <a:pPr>
                    <a:defRPr sz="2000" b="1">
                      <a:solidFill>
                        <a:sysClr val="windowText" lastClr="000000"/>
                      </a:solidFill>
                    </a:defRPr>
                  </a:pPr>
                  <a:endParaRPr lang="en-US"/>
                </a:p>
              </c:txPr>
              <c:dLblPos val="inEnd"/>
              <c:showLegendKey val="0"/>
              <c:showVal val="1"/>
              <c:showCatName val="0"/>
              <c:showSerName val="0"/>
              <c:showPercent val="0"/>
              <c:showBubbleSize val="0"/>
            </c:dLbl>
            <c:dLbl>
              <c:idx val="5"/>
              <c:spPr/>
              <c:txPr>
                <a:bodyPr/>
                <a:lstStyle/>
                <a:p>
                  <a:pPr>
                    <a:defRPr sz="2000" b="1">
                      <a:solidFill>
                        <a:sysClr val="windowText" lastClr="000000"/>
                      </a:solidFill>
                    </a:defRPr>
                  </a:pPr>
                  <a:endParaRPr lang="en-US"/>
                </a:p>
              </c:txPr>
              <c:dLblPos val="inEnd"/>
              <c:showLegendKey val="0"/>
              <c:showVal val="1"/>
              <c:showCatName val="0"/>
              <c:showSerName val="0"/>
              <c:showPercent val="0"/>
              <c:showBubbleSize val="0"/>
            </c:dLbl>
            <c:dLbl>
              <c:idx val="6"/>
              <c:spPr/>
              <c:txPr>
                <a:bodyPr/>
                <a:lstStyle/>
                <a:p>
                  <a:pPr>
                    <a:defRPr sz="2000" b="1">
                      <a:solidFill>
                        <a:sysClr val="windowText" lastClr="000000"/>
                      </a:solidFill>
                    </a:defRPr>
                  </a:pPr>
                  <a:endParaRPr lang="en-US"/>
                </a:p>
              </c:txPr>
              <c:dLblPos val="in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Sheet1!$A$2:$A$8</c:f>
              <c:strCache>
                <c:ptCount val="7"/>
                <c:pt idx="0">
                  <c:v>16-17 </c:v>
                </c:pt>
                <c:pt idx="1">
                  <c:v>18-24</c:v>
                </c:pt>
                <c:pt idx="2">
                  <c:v>25-29 </c:v>
                </c:pt>
                <c:pt idx="3">
                  <c:v>30-39 </c:v>
                </c:pt>
                <c:pt idx="4">
                  <c:v>40-49 </c:v>
                </c:pt>
                <c:pt idx="5">
                  <c:v>50-64 </c:v>
                </c:pt>
                <c:pt idx="6">
                  <c:v>65+ </c:v>
                </c:pt>
              </c:strCache>
            </c:strRef>
          </c:cat>
          <c:val>
            <c:numRef>
              <c:f>Sheet1!$B$2:$B$8</c:f>
              <c:numCache>
                <c:formatCode>0%</c:formatCode>
                <c:ptCount val="7"/>
                <c:pt idx="0">
                  <c:v>0.43</c:v>
                </c:pt>
                <c:pt idx="1">
                  <c:v>0.27</c:v>
                </c:pt>
                <c:pt idx="2">
                  <c:v>0.19</c:v>
                </c:pt>
                <c:pt idx="3">
                  <c:v>0.17</c:v>
                </c:pt>
                <c:pt idx="4">
                  <c:v>0.21</c:v>
                </c:pt>
                <c:pt idx="5">
                  <c:v>0.21</c:v>
                </c:pt>
                <c:pt idx="6">
                  <c:v>0.11</c:v>
                </c:pt>
              </c:numCache>
            </c:numRef>
          </c:val>
        </c:ser>
        <c:dLbls>
          <c:showLegendKey val="0"/>
          <c:showVal val="1"/>
          <c:showCatName val="0"/>
          <c:showSerName val="0"/>
          <c:showPercent val="0"/>
          <c:showBubbleSize val="0"/>
        </c:dLbls>
        <c:gapWidth val="50"/>
        <c:axId val="2072532824"/>
        <c:axId val="2072535976"/>
      </c:barChart>
      <c:catAx>
        <c:axId val="2072532824"/>
        <c:scaling>
          <c:orientation val="minMax"/>
        </c:scaling>
        <c:delete val="0"/>
        <c:axPos val="b"/>
        <c:numFmt formatCode="General" sourceLinked="1"/>
        <c:majorTickMark val="out"/>
        <c:minorTickMark val="none"/>
        <c:tickLblPos val="nextTo"/>
        <c:txPr>
          <a:bodyPr/>
          <a:lstStyle/>
          <a:p>
            <a:pPr>
              <a:defRPr sz="2000"/>
            </a:pPr>
            <a:endParaRPr lang="en-US"/>
          </a:p>
        </c:txPr>
        <c:crossAx val="2072535976"/>
        <c:crosses val="autoZero"/>
        <c:auto val="1"/>
        <c:lblAlgn val="ctr"/>
        <c:lblOffset val="100"/>
        <c:noMultiLvlLbl val="0"/>
      </c:catAx>
      <c:valAx>
        <c:axId val="2072535976"/>
        <c:scaling>
          <c:orientation val="minMax"/>
        </c:scaling>
        <c:delete val="0"/>
        <c:axPos val="l"/>
        <c:majorGridlines/>
        <c:numFmt formatCode="0%" sourceLinked="1"/>
        <c:majorTickMark val="out"/>
        <c:minorTickMark val="none"/>
        <c:tickLblPos val="nextTo"/>
        <c:txPr>
          <a:bodyPr/>
          <a:lstStyle/>
          <a:p>
            <a:pPr>
              <a:defRPr sz="1600"/>
            </a:pPr>
            <a:endParaRPr lang="en-US"/>
          </a:p>
        </c:txPr>
        <c:crossAx val="2072532824"/>
        <c:crosses val="autoZero"/>
        <c:crossBetween val="between"/>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Sheet1!$B$1</c:f>
              <c:strCache>
                <c:ptCount val="1"/>
                <c:pt idx="0">
                  <c:v>Major impact</c:v>
                </c:pt>
              </c:strCache>
            </c:strRef>
          </c:tx>
          <c:spPr>
            <a:solidFill>
              <a:schemeClr val="accent1">
                <a:lumMod val="50000"/>
              </a:schemeClr>
            </a:solidFill>
          </c:spPr>
          <c:invertIfNegative val="0"/>
          <c:dLbls>
            <c:txPr>
              <a:bodyPr/>
              <a:lstStyle/>
              <a:p>
                <a:pPr>
                  <a:defRPr sz="2000" b="1">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Ages 65+ </c:v>
                </c:pt>
                <c:pt idx="1">
                  <c:v>Ages 50-64</c:v>
                </c:pt>
                <c:pt idx="2">
                  <c:v>Ages 40-49 </c:v>
                </c:pt>
                <c:pt idx="3">
                  <c:v>Ages 30-39 </c:v>
                </c:pt>
                <c:pt idx="4">
                  <c:v>Ages 25-29 </c:v>
                </c:pt>
                <c:pt idx="5">
                  <c:v>Ages 18-24 </c:v>
                </c:pt>
                <c:pt idx="6">
                  <c:v>Ages 16-17 </c:v>
                </c:pt>
              </c:strCache>
            </c:strRef>
          </c:cat>
          <c:val>
            <c:numRef>
              <c:f>Sheet1!$B$2:$B$8</c:f>
              <c:numCache>
                <c:formatCode>0%</c:formatCode>
                <c:ptCount val="7"/>
                <c:pt idx="0">
                  <c:v>0.64</c:v>
                </c:pt>
                <c:pt idx="1">
                  <c:v>0.67</c:v>
                </c:pt>
                <c:pt idx="2">
                  <c:v>0.69</c:v>
                </c:pt>
                <c:pt idx="3">
                  <c:v>0.68</c:v>
                </c:pt>
                <c:pt idx="4">
                  <c:v>0.58</c:v>
                </c:pt>
                <c:pt idx="5">
                  <c:v>0.48</c:v>
                </c:pt>
                <c:pt idx="6">
                  <c:v>0.43</c:v>
                </c:pt>
              </c:numCache>
            </c:numRef>
          </c:val>
        </c:ser>
        <c:dLbls>
          <c:showLegendKey val="0"/>
          <c:showVal val="0"/>
          <c:showCatName val="0"/>
          <c:showSerName val="0"/>
          <c:showPercent val="0"/>
          <c:showBubbleSize val="0"/>
        </c:dLbls>
        <c:gapWidth val="50"/>
        <c:overlap val="100"/>
        <c:axId val="2072582488"/>
        <c:axId val="2072585432"/>
      </c:barChart>
      <c:catAx>
        <c:axId val="2072582488"/>
        <c:scaling>
          <c:orientation val="minMax"/>
        </c:scaling>
        <c:delete val="0"/>
        <c:axPos val="l"/>
        <c:majorTickMark val="out"/>
        <c:minorTickMark val="none"/>
        <c:tickLblPos val="nextTo"/>
        <c:txPr>
          <a:bodyPr/>
          <a:lstStyle/>
          <a:p>
            <a:pPr>
              <a:defRPr sz="2000"/>
            </a:pPr>
            <a:endParaRPr lang="en-US"/>
          </a:p>
        </c:txPr>
        <c:crossAx val="2072585432"/>
        <c:crosses val="autoZero"/>
        <c:auto val="1"/>
        <c:lblAlgn val="ctr"/>
        <c:lblOffset val="100"/>
        <c:noMultiLvlLbl val="0"/>
      </c:catAx>
      <c:valAx>
        <c:axId val="2072585432"/>
        <c:scaling>
          <c:orientation val="minMax"/>
          <c:max val="1.0"/>
        </c:scaling>
        <c:delete val="0"/>
        <c:axPos val="b"/>
        <c:majorGridlines/>
        <c:numFmt formatCode="0%" sourceLinked="1"/>
        <c:majorTickMark val="out"/>
        <c:minorTickMark val="none"/>
        <c:tickLblPos val="nextTo"/>
        <c:txPr>
          <a:bodyPr/>
          <a:lstStyle/>
          <a:p>
            <a:pPr>
              <a:defRPr sz="1600"/>
            </a:pPr>
            <a:endParaRPr lang="en-US"/>
          </a:p>
        </c:txPr>
        <c:crossAx val="2072582488"/>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'youth and services'!$B$1</c:f>
              <c:strCache>
                <c:ptCount val="1"/>
                <c:pt idx="0">
                  <c:v>Teens</c:v>
                </c:pt>
              </c:strCache>
            </c:strRef>
          </c:tx>
          <c:invertIfNegative val="0"/>
          <c:dLbls>
            <c:txPr>
              <a:bodyPr/>
              <a:lstStyle/>
              <a:p>
                <a:pPr>
                  <a:defRPr sz="2000"/>
                </a:pPr>
                <a:endParaRPr lang="en-US"/>
              </a:p>
            </c:txPr>
            <c:showLegendKey val="0"/>
            <c:showVal val="1"/>
            <c:showCatName val="0"/>
            <c:showSerName val="0"/>
            <c:showPercent val="0"/>
            <c:showBubbleSize val="0"/>
            <c:showLeaderLines val="0"/>
          </c:dLbls>
          <c:cat>
            <c:strRef>
              <c:f>'youth and services'!$A$2:$A$7</c:f>
              <c:strCache>
                <c:ptCount val="6"/>
                <c:pt idx="0">
                  <c:v>Personal book recommendations</c:v>
                </c:pt>
                <c:pt idx="1">
                  <c:v>Library “Redboxes” around town</c:v>
                </c:pt>
                <c:pt idx="2">
                  <c:v>Cell app that allows you to  use library services</c:v>
                </c:pt>
                <c:pt idx="3">
                  <c:v>Pre-loaded e-book readers </c:v>
                </c:pt>
                <c:pt idx="4">
                  <c:v>App for in-library navigation</c:v>
                </c:pt>
                <c:pt idx="5">
                  <c:v>Classes on gadget use</c:v>
                </c:pt>
              </c:strCache>
            </c:strRef>
          </c:cat>
          <c:val>
            <c:numRef>
              <c:f>'youth and services'!$B$2:$B$7</c:f>
              <c:numCache>
                <c:formatCode>0%</c:formatCode>
                <c:ptCount val="6"/>
                <c:pt idx="0">
                  <c:v>0.86</c:v>
                </c:pt>
                <c:pt idx="1">
                  <c:v>0.81</c:v>
                </c:pt>
                <c:pt idx="2">
                  <c:v>0.8</c:v>
                </c:pt>
                <c:pt idx="3">
                  <c:v>0.74</c:v>
                </c:pt>
                <c:pt idx="4">
                  <c:v>0.7</c:v>
                </c:pt>
                <c:pt idx="5">
                  <c:v>0.6</c:v>
                </c:pt>
              </c:numCache>
            </c:numRef>
          </c:val>
        </c:ser>
        <c:ser>
          <c:idx val="1"/>
          <c:order val="1"/>
          <c:tx>
            <c:strRef>
              <c:f>'youth and services'!$C$1</c:f>
              <c:strCache>
                <c:ptCount val="1"/>
                <c:pt idx="0">
                  <c:v>Non-teens</c:v>
                </c:pt>
              </c:strCache>
            </c:strRef>
          </c:tx>
          <c:invertIfNegative val="0"/>
          <c:dLbls>
            <c:dLbl>
              <c:idx val="0"/>
              <c:layout>
                <c:manualLayout>
                  <c:x val="0.010840108401084"/>
                  <c:y val="0.0"/>
                </c:manualLayout>
              </c:layout>
              <c:showLegendKey val="0"/>
              <c:showVal val="1"/>
              <c:showCatName val="0"/>
              <c:showSerName val="0"/>
              <c:showPercent val="0"/>
              <c:showBubbleSize val="0"/>
            </c:dLbl>
            <c:dLbl>
              <c:idx val="1"/>
              <c:layout>
                <c:manualLayout>
                  <c:x val="0.013550135501355"/>
                  <c:y val="0.00205761316872428"/>
                </c:manualLayout>
              </c:layout>
              <c:showLegendKey val="0"/>
              <c:showVal val="1"/>
              <c:showCatName val="0"/>
              <c:showSerName val="0"/>
              <c:showPercent val="0"/>
              <c:showBubbleSize val="0"/>
            </c:dLbl>
            <c:dLbl>
              <c:idx val="2"/>
              <c:layout>
                <c:manualLayout>
                  <c:x val="0.0230352303523035"/>
                  <c:y val="0.00411522633744856"/>
                </c:manualLayout>
              </c:layout>
              <c:showLegendKey val="0"/>
              <c:showVal val="1"/>
              <c:showCatName val="0"/>
              <c:showSerName val="0"/>
              <c:showPercent val="0"/>
              <c:showBubbleSize val="0"/>
            </c:dLbl>
            <c:dLbl>
              <c:idx val="3"/>
              <c:layout>
                <c:manualLayout>
                  <c:x val="0.0176151761517615"/>
                  <c:y val="0.0"/>
                </c:manualLayout>
              </c:layout>
              <c:showLegendKey val="0"/>
              <c:showVal val="1"/>
              <c:showCatName val="0"/>
              <c:showSerName val="0"/>
              <c:showPercent val="0"/>
              <c:showBubbleSize val="0"/>
            </c:dLbl>
            <c:dLbl>
              <c:idx val="4"/>
              <c:layout>
                <c:manualLayout>
                  <c:x val="0.010840108401084"/>
                  <c:y val="0.0"/>
                </c:manualLayout>
              </c:layout>
              <c:showLegendKey val="0"/>
              <c:showVal val="1"/>
              <c:showCatName val="0"/>
              <c:showSerName val="0"/>
              <c:showPercent val="0"/>
              <c:showBubbleSize val="0"/>
            </c:dLbl>
            <c:dLbl>
              <c:idx val="5"/>
              <c:layout>
                <c:manualLayout>
                  <c:x val="0.0149051490514905"/>
                  <c:y val="0.0041152263374486"/>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0"/>
          </c:dLbls>
          <c:cat>
            <c:strRef>
              <c:f>'youth and services'!$A$2:$A$7</c:f>
              <c:strCache>
                <c:ptCount val="6"/>
                <c:pt idx="0">
                  <c:v>Personal book recommendations</c:v>
                </c:pt>
                <c:pt idx="1">
                  <c:v>Library “Redboxes” around town</c:v>
                </c:pt>
                <c:pt idx="2">
                  <c:v>Cell app that allows you to  use library services</c:v>
                </c:pt>
                <c:pt idx="3">
                  <c:v>Pre-loaded e-book readers </c:v>
                </c:pt>
                <c:pt idx="4">
                  <c:v>App for in-library navigation</c:v>
                </c:pt>
                <c:pt idx="5">
                  <c:v>Classes on gadget use</c:v>
                </c:pt>
              </c:strCache>
            </c:strRef>
          </c:cat>
          <c:val>
            <c:numRef>
              <c:f>'youth and services'!$C$2:$C$7</c:f>
              <c:numCache>
                <c:formatCode>0%</c:formatCode>
                <c:ptCount val="6"/>
                <c:pt idx="0">
                  <c:v>0.62</c:v>
                </c:pt>
                <c:pt idx="1">
                  <c:v>0.62</c:v>
                </c:pt>
                <c:pt idx="2">
                  <c:v>0.63</c:v>
                </c:pt>
                <c:pt idx="3">
                  <c:v>0.57</c:v>
                </c:pt>
                <c:pt idx="4">
                  <c:v>0.62</c:v>
                </c:pt>
                <c:pt idx="5">
                  <c:v>0.5</c:v>
                </c:pt>
              </c:numCache>
            </c:numRef>
          </c:val>
        </c:ser>
        <c:dLbls>
          <c:showLegendKey val="0"/>
          <c:showVal val="0"/>
          <c:showCatName val="0"/>
          <c:showSerName val="0"/>
          <c:showPercent val="0"/>
          <c:showBubbleSize val="0"/>
        </c:dLbls>
        <c:gapWidth val="150"/>
        <c:axId val="2072666456"/>
        <c:axId val="2072669464"/>
      </c:barChart>
      <c:catAx>
        <c:axId val="2072666456"/>
        <c:scaling>
          <c:orientation val="minMax"/>
        </c:scaling>
        <c:delete val="0"/>
        <c:axPos val="b"/>
        <c:majorTickMark val="out"/>
        <c:minorTickMark val="none"/>
        <c:tickLblPos val="nextTo"/>
        <c:txPr>
          <a:bodyPr/>
          <a:lstStyle/>
          <a:p>
            <a:pPr>
              <a:defRPr sz="1200"/>
            </a:pPr>
            <a:endParaRPr lang="en-US"/>
          </a:p>
        </c:txPr>
        <c:crossAx val="2072669464"/>
        <c:crosses val="autoZero"/>
        <c:auto val="1"/>
        <c:lblAlgn val="ctr"/>
        <c:lblOffset val="100"/>
        <c:noMultiLvlLbl val="0"/>
      </c:catAx>
      <c:valAx>
        <c:axId val="2072669464"/>
        <c:scaling>
          <c:orientation val="minMax"/>
        </c:scaling>
        <c:delete val="0"/>
        <c:axPos val="l"/>
        <c:majorGridlines/>
        <c:numFmt formatCode="0%" sourceLinked="1"/>
        <c:majorTickMark val="out"/>
        <c:minorTickMark val="none"/>
        <c:tickLblPos val="nextTo"/>
        <c:txPr>
          <a:bodyPr/>
          <a:lstStyle/>
          <a:p>
            <a:pPr>
              <a:defRPr sz="1400"/>
            </a:pPr>
            <a:endParaRPr lang="en-US"/>
          </a:p>
        </c:txPr>
        <c:crossAx val="2072666456"/>
        <c:crosses val="autoZero"/>
        <c:crossBetween val="between"/>
        <c:majorUnit val="0.2"/>
      </c:valAx>
    </c:plotArea>
    <c:legend>
      <c:legendPos val="t"/>
      <c:overlay val="0"/>
      <c:txPr>
        <a:bodyPr/>
        <a:lstStyle/>
        <a:p>
          <a:pPr>
            <a:defRPr sz="2000"/>
          </a:pPr>
          <a:endParaRPr lang="en-US"/>
        </a:p>
      </c:txPr>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0"/>
          <c:y val="0.0131579414059729"/>
          <c:w val="0.969444444444448"/>
          <c:h val="0.86183761569278"/>
        </c:manualLayout>
      </c:layout>
      <c:barChart>
        <c:barDir val="bar"/>
        <c:grouping val="stacked"/>
        <c:varyColors val="0"/>
        <c:ser>
          <c:idx val="0"/>
          <c:order val="0"/>
          <c:tx>
            <c:strRef>
              <c:f>'what libs shouldshould not do'!$B$1</c:f>
              <c:strCache>
                <c:ptCount val="1"/>
                <c:pt idx="0">
                  <c:v>Should definitely do</c:v>
                </c:pt>
              </c:strCache>
            </c:strRef>
          </c:tx>
          <c:invertIfNegative val="0"/>
          <c:dLbls>
            <c:txPr>
              <a:bodyPr/>
              <a:lstStyle/>
              <a:p>
                <a:pPr>
                  <a:defRPr sz="2800">
                    <a:solidFill>
                      <a:schemeClr val="bg1"/>
                    </a:solidFill>
                  </a:defRPr>
                </a:pPr>
                <a:endParaRPr lang="en-US"/>
              </a:p>
            </c:txPr>
            <c:showLegendKey val="0"/>
            <c:showVal val="1"/>
            <c:showCatName val="0"/>
            <c:showSerName val="0"/>
            <c:showPercent val="0"/>
            <c:showBubbleSize val="0"/>
            <c:showLeaderLines val="0"/>
          </c:dLbls>
          <c:cat>
            <c:strRef>
              <c:f>'what libs shouldshould not do'!$A$2:$A$3</c:f>
              <c:strCache>
                <c:ptCount val="2"/>
                <c:pt idx="0">
                  <c:v>Coordinate more closely with local schools in providing resources to kids</c:v>
                </c:pt>
                <c:pt idx="1">
                  <c:v>Offer free early literacy programs to help young children prepare for school </c:v>
                </c:pt>
              </c:strCache>
            </c:strRef>
          </c:cat>
          <c:val>
            <c:numRef>
              <c:f>'what libs shouldshould not do'!$B$2:$B$3</c:f>
              <c:numCache>
                <c:formatCode>0%</c:formatCode>
                <c:ptCount val="2"/>
                <c:pt idx="0">
                  <c:v>0.770000000000003</c:v>
                </c:pt>
                <c:pt idx="1">
                  <c:v>0.770000000000003</c:v>
                </c:pt>
              </c:numCache>
            </c:numRef>
          </c:val>
        </c:ser>
        <c:ser>
          <c:idx val="1"/>
          <c:order val="1"/>
          <c:tx>
            <c:strRef>
              <c:f>'what libs shouldshould not do'!$C$1</c:f>
              <c:strCache>
                <c:ptCount val="1"/>
                <c:pt idx="0">
                  <c:v>Maybe do</c:v>
                </c:pt>
              </c:strCache>
            </c:strRef>
          </c:tx>
          <c:invertIfNegative val="0"/>
          <c:dLbls>
            <c:txPr>
              <a:bodyPr/>
              <a:lstStyle/>
              <a:p>
                <a:pPr>
                  <a:defRPr sz="2800">
                    <a:solidFill>
                      <a:schemeClr val="bg1"/>
                    </a:solidFill>
                  </a:defRPr>
                </a:pPr>
                <a:endParaRPr lang="en-US"/>
              </a:p>
            </c:txPr>
            <c:showLegendKey val="0"/>
            <c:showVal val="1"/>
            <c:showCatName val="0"/>
            <c:showSerName val="0"/>
            <c:showPercent val="0"/>
            <c:showBubbleSize val="0"/>
            <c:showLeaderLines val="0"/>
          </c:dLbls>
          <c:cat>
            <c:strRef>
              <c:f>'what libs shouldshould not do'!$A$2:$A$3</c:f>
              <c:strCache>
                <c:ptCount val="2"/>
                <c:pt idx="0">
                  <c:v>Coordinate more closely with local schools in providing resources to kids</c:v>
                </c:pt>
                <c:pt idx="1">
                  <c:v>Offer free early literacy programs to help young children prepare for school </c:v>
                </c:pt>
              </c:strCache>
            </c:strRef>
          </c:cat>
          <c:val>
            <c:numRef>
              <c:f>'what libs shouldshould not do'!$C$2:$C$3</c:f>
              <c:numCache>
                <c:formatCode>0%</c:formatCode>
                <c:ptCount val="2"/>
                <c:pt idx="0">
                  <c:v>0.17</c:v>
                </c:pt>
                <c:pt idx="1">
                  <c:v>0.19</c:v>
                </c:pt>
              </c:numCache>
            </c:numRef>
          </c:val>
        </c:ser>
        <c:ser>
          <c:idx val="2"/>
          <c:order val="2"/>
          <c:tx>
            <c:strRef>
              <c:f>'what libs shouldshould not do'!$D$1</c:f>
              <c:strCache>
                <c:ptCount val="1"/>
                <c:pt idx="0">
                  <c:v>Definitely NOT do</c:v>
                </c:pt>
              </c:strCache>
            </c:strRef>
          </c:tx>
          <c:invertIfNegative val="0"/>
          <c:dLbls>
            <c:dLbl>
              <c:idx val="0"/>
              <c:layout>
                <c:manualLayout>
                  <c:x val="0.0388888888888889"/>
                  <c:y val="-8.25816285925635E-17"/>
                </c:manualLayout>
              </c:layout>
              <c:showLegendKey val="0"/>
              <c:showVal val="1"/>
              <c:showCatName val="0"/>
              <c:showSerName val="0"/>
              <c:showPercent val="0"/>
              <c:showBubbleSize val="0"/>
            </c:dLbl>
            <c:dLbl>
              <c:idx val="1"/>
              <c:layout>
                <c:manualLayout>
                  <c:x val="0.0194444444444444"/>
                  <c:y val="0.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'what libs shouldshould not do'!$A$2:$A$3</c:f>
              <c:strCache>
                <c:ptCount val="2"/>
                <c:pt idx="0">
                  <c:v>Coordinate more closely with local schools in providing resources to kids</c:v>
                </c:pt>
                <c:pt idx="1">
                  <c:v>Offer free early literacy programs to help young children prepare for school </c:v>
                </c:pt>
              </c:strCache>
            </c:strRef>
          </c:cat>
          <c:val>
            <c:numRef>
              <c:f>'what libs shouldshould not do'!$D$2:$D$3</c:f>
              <c:numCache>
                <c:formatCode>0%</c:formatCode>
                <c:ptCount val="2"/>
                <c:pt idx="0">
                  <c:v>0.03</c:v>
                </c:pt>
                <c:pt idx="1">
                  <c:v>0.03</c:v>
                </c:pt>
              </c:numCache>
            </c:numRef>
          </c:val>
        </c:ser>
        <c:dLbls>
          <c:showLegendKey val="0"/>
          <c:showVal val="0"/>
          <c:showCatName val="0"/>
          <c:showSerName val="0"/>
          <c:showPercent val="0"/>
          <c:showBubbleSize val="0"/>
        </c:dLbls>
        <c:gapWidth val="150"/>
        <c:overlap val="100"/>
        <c:axId val="2073002568"/>
        <c:axId val="2073005624"/>
      </c:barChart>
      <c:catAx>
        <c:axId val="2073002568"/>
        <c:scaling>
          <c:orientation val="minMax"/>
        </c:scaling>
        <c:delete val="1"/>
        <c:axPos val="l"/>
        <c:majorTickMark val="out"/>
        <c:minorTickMark val="none"/>
        <c:tickLblPos val="none"/>
        <c:crossAx val="2073005624"/>
        <c:crosses val="autoZero"/>
        <c:auto val="1"/>
        <c:lblAlgn val="ctr"/>
        <c:lblOffset val="100"/>
        <c:noMultiLvlLbl val="0"/>
      </c:catAx>
      <c:valAx>
        <c:axId val="2073005624"/>
        <c:scaling>
          <c:orientation val="minMax"/>
          <c:max val="1.0"/>
        </c:scaling>
        <c:delete val="1"/>
        <c:axPos val="b"/>
        <c:numFmt formatCode="0%" sourceLinked="1"/>
        <c:majorTickMark val="out"/>
        <c:minorTickMark val="none"/>
        <c:tickLblPos val="none"/>
        <c:crossAx val="2073002568"/>
        <c:crosses val="autoZero"/>
        <c:crossBetween val="between"/>
      </c:valAx>
    </c:plotArea>
    <c:legend>
      <c:legendPos val="b"/>
      <c:layout>
        <c:manualLayout>
          <c:xMode val="edge"/>
          <c:yMode val="edge"/>
          <c:x val="0.05"/>
          <c:y val="0.817977966569968"/>
          <c:w val="0.9"/>
          <c:h val="0.0767588755352949"/>
        </c:manualLayou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8AAC5F-59AF-48C9-BF20-254BB8AC10A2}" type="datetimeFigureOut">
              <a:rPr lang="en-US" smtClean="0"/>
              <a:pPr/>
              <a:t>4/10/14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EB30B-6C0E-4AB1-ABE3-D064C6EEE464}" type="slidenum">
              <a:rPr lang="en-US" smtClean="0"/>
              <a:pPr/>
              <a:t>‹#›</a:t>
            </a:fld>
            <a:endParaRPr lang="en-US"/>
          </a:p>
        </p:txBody>
      </p:sp>
    </p:spTree>
    <p:extLst>
      <p:ext uri="{BB962C8B-B14F-4D97-AF65-F5344CB8AC3E}">
        <p14:creationId xmlns:p14="http://schemas.microsoft.com/office/powerpoint/2010/main" val="911219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78F23-7B17-4360-9B56-489977FCF4C4}" type="datetimeFigureOut">
              <a:rPr lang="en-US" smtClean="0"/>
              <a:pPr/>
              <a:t>4/10/14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B41F39-CA18-4F77-A0B4-ACF02FBE9C77}" type="slidenum">
              <a:rPr lang="en-US" smtClean="0"/>
              <a:pPr/>
              <a:t>‹#›</a:t>
            </a:fld>
            <a:endParaRPr lang="en-US"/>
          </a:p>
        </p:txBody>
      </p:sp>
    </p:spTree>
    <p:extLst>
      <p:ext uri="{BB962C8B-B14F-4D97-AF65-F5344CB8AC3E}">
        <p14:creationId xmlns:p14="http://schemas.microsoft.com/office/powerpoint/2010/main" val="392725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B41F39-CA18-4F77-A0B4-ACF02FBE9C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defTabSz="897301">
              <a:defRPr/>
            </a:pPr>
            <a:r>
              <a:rPr lang="en-US" dirty="0" smtClean="0"/>
              <a:t>Large majorities also agree with the notion that the amount of information available online today is overwhelming to most students (83%) and that today’s digital technologies discourage students from using a wide range of sources when conducting research (71%).  </a:t>
            </a:r>
          </a:p>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41F39-CA18-4F77-A0B4-ACF02FBE9C77}" type="slidenum">
              <a:rPr lang="en-US" smtClean="0"/>
              <a:pPr/>
              <a:t>13</a:t>
            </a:fld>
            <a:endParaRPr lang="en-US"/>
          </a:p>
        </p:txBody>
      </p:sp>
    </p:spTree>
    <p:extLst>
      <p:ext uri="{BB962C8B-B14F-4D97-AF65-F5344CB8AC3E}">
        <p14:creationId xmlns:p14="http://schemas.microsoft.com/office/powerpoint/2010/main" val="216028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CB465AC-788E-48FE-A28D-2DF1A269A658}"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CB465AC-788E-48FE-A28D-2DF1A269A65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CB465AC-788E-48FE-A28D-2DF1A269A65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F645AA-C69C-4723-88EA-3C953A3398DE}"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41F39-CA18-4F77-A0B4-ACF02FBE9C77}" type="slidenum">
              <a:rPr lang="en-US" smtClean="0"/>
              <a:pPr/>
              <a:t>6</a:t>
            </a:fld>
            <a:endParaRPr lang="en-US"/>
          </a:p>
        </p:txBody>
      </p:sp>
    </p:spTree>
    <p:extLst>
      <p:ext uri="{BB962C8B-B14F-4D97-AF65-F5344CB8AC3E}">
        <p14:creationId xmlns:p14="http://schemas.microsoft.com/office/powerpoint/2010/main" val="1364314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Among the more positive impacts they see: the best students access a greater depth and breadth of information on topics that interest them; students can take advantage of the availability of educational material in engaging multimedia formats; and many become more self-reliant researchers.   </a:t>
            </a:r>
          </a:p>
          <a:p>
            <a:r>
              <a:rPr lang="en-US" dirty="0"/>
              <a:t> </a:t>
            </a:r>
          </a:p>
          <a:p>
            <a:r>
              <a:rPr lang="en-US" dirty="0"/>
              <a:t>At the same time, these teachers juxtapose these benefits against some emerging concerns.  Specifically, some teachers worry about students’ overdependence on search engines; the difficulty many students have judging the quality of online information; the general level of literacy of today’s students; increasing distractions pulling at students and  poor time management skills; students’ potentially diminished critical thinking capacity; and the ease with which today’s students can borrow from the work of others.  </a:t>
            </a:r>
          </a:p>
          <a:p>
            <a:r>
              <a:rPr lang="en-US" dirty="0"/>
              <a:t> </a:t>
            </a:r>
          </a:p>
          <a:p>
            <a:r>
              <a:rPr lang="en-US" dirty="0"/>
              <a:t>These teachers report that students rely mainly on search engines to conduct research, in lieu of other resources such as online databases, the news sites of respected news organizations, printed books, or reference librarians.  </a:t>
            </a:r>
          </a:p>
          <a:p>
            <a:endParaRPr lang="en-US" dirty="0"/>
          </a:p>
          <a:p>
            <a:r>
              <a:rPr lang="en-US" dirty="0"/>
              <a:t>Overall, the vast majority of these teachers say a top priority in today’s classrooms should be teaching students how to “judge the quality of online information.” As a result, a significant portion of the teachers surveyed here report spending class time discussing with students how search engines work, how to assess the reliability of the information they find online, and how to improve their search skills. They also spend time constructing assignments that point students toward the best online resources and encourage the use of sources other than search engines. </a:t>
            </a:r>
          </a:p>
          <a:p>
            <a:endParaRPr lang="en-US" dirty="0"/>
          </a:p>
        </p:txBody>
      </p:sp>
      <p:sp>
        <p:nvSpPr>
          <p:cNvPr id="4" name="Slide Number Placeholder 3"/>
          <p:cNvSpPr>
            <a:spLocks noGrp="1"/>
          </p:cNvSpPr>
          <p:nvPr>
            <p:ph type="sldNum" sz="quarter" idx="10"/>
          </p:nvPr>
        </p:nvSpPr>
        <p:spPr/>
        <p:txBody>
          <a:bodyPr/>
          <a:lstStyle/>
          <a:p>
            <a:fld id="{727B10DD-AA01-4813-8EC6-FC022320949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B10DD-AA01-4813-8EC6-FC022320949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DF100A-1439-47B5-93D9-212615D5B14A}" type="datetime4">
              <a:rPr lang="en-US" smtClean="0"/>
              <a:pPr/>
              <a:t>April 10, 2014</a:t>
            </a:fld>
            <a:endParaRPr lang="en-US"/>
          </a:p>
        </p:txBody>
      </p:sp>
      <p:sp>
        <p:nvSpPr>
          <p:cNvPr id="5" name="Footer Placeholder 4"/>
          <p:cNvSpPr>
            <a:spLocks noGrp="1"/>
          </p:cNvSpPr>
          <p:nvPr>
            <p:ph type="ftr" sz="quarter" idx="11"/>
          </p:nvPr>
        </p:nvSpPr>
        <p:spPr/>
        <p:txBody>
          <a:bodyPr/>
          <a:lstStyle/>
          <a:p>
            <a:r>
              <a:rPr lang="en-US" smtClean="0"/>
              <a:t>www.pewproject.org</a:t>
            </a:r>
            <a:endParaRPr lang="en-US"/>
          </a:p>
        </p:txBody>
      </p:sp>
      <p:sp>
        <p:nvSpPr>
          <p:cNvPr id="6" name="Slide Number Placeholder 5"/>
          <p:cNvSpPr>
            <a:spLocks noGrp="1"/>
          </p:cNvSpPr>
          <p:nvPr>
            <p:ph type="sldNum" sz="quarter" idx="12"/>
          </p:nvPr>
        </p:nvSpPr>
        <p:spPr/>
        <p:txBody>
          <a:bodyPr/>
          <a:lstStyle/>
          <a:p>
            <a:fld id="{E2B37319-2E82-4D56-ADBC-557F98406E39}" type="slidenum">
              <a:rPr lang="en-US" smtClean="0"/>
              <a:pPr/>
              <a:t>‹#›</a:t>
            </a:fld>
            <a:endParaRPr lang="en-US"/>
          </a:p>
        </p:txBody>
      </p:sp>
      <p:sp>
        <p:nvSpPr>
          <p:cNvPr id="19" name="Rectangle 18"/>
          <p:cNvSpPr/>
          <p:nvPr userDrawn="1"/>
        </p:nvSpPr>
        <p:spPr>
          <a:xfrm>
            <a:off x="152400" y="5867400"/>
            <a:ext cx="8839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152400" y="1600200"/>
            <a:ext cx="8839200" cy="2971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09600" y="1981200"/>
            <a:ext cx="7086600" cy="1752600"/>
          </a:xfrm>
        </p:spPr>
        <p:txBody>
          <a:bodyPr>
            <a:noAutofit/>
          </a:bodyPr>
          <a:lstStyle>
            <a:lvl1pPr algn="l">
              <a:defRPr sz="3600" baseline="0"/>
            </a:lvl1pPr>
          </a:lstStyle>
          <a:p>
            <a:r>
              <a:rPr lang="en-US" dirty="0" smtClean="0"/>
              <a:t>Click to edit </a:t>
            </a:r>
            <a:br>
              <a:rPr lang="en-US" dirty="0" smtClean="0"/>
            </a:br>
            <a:r>
              <a:rPr lang="en-US" dirty="0" smtClean="0"/>
              <a:t>Presentation Name</a:t>
            </a:r>
            <a:br>
              <a:rPr lang="en-US" dirty="0" smtClean="0"/>
            </a:br>
            <a:r>
              <a:rPr lang="en-US" dirty="0" smtClean="0"/>
              <a:t>Optional Third Line</a:t>
            </a:r>
            <a:endParaRPr lang="en-US" dirty="0"/>
          </a:p>
        </p:txBody>
      </p:sp>
      <p:sp>
        <p:nvSpPr>
          <p:cNvPr id="3" name="Subtitle 2"/>
          <p:cNvSpPr>
            <a:spLocks noGrp="1"/>
          </p:cNvSpPr>
          <p:nvPr>
            <p:ph type="subTitle" idx="1" hasCustomPrompt="1"/>
          </p:nvPr>
        </p:nvSpPr>
        <p:spPr>
          <a:xfrm>
            <a:off x="609600" y="3810000"/>
            <a:ext cx="3733800" cy="381000"/>
          </a:xfrm>
        </p:spPr>
        <p:txBody>
          <a:bodyPr/>
          <a:lstStyle>
            <a:lvl1pPr marL="0" indent="0" algn="l">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name of presenter</a:t>
            </a:r>
            <a:endParaRPr lang="en-US" dirty="0"/>
          </a:p>
        </p:txBody>
      </p:sp>
      <p:sp>
        <p:nvSpPr>
          <p:cNvPr id="18" name="Text Placeholder 17"/>
          <p:cNvSpPr>
            <a:spLocks noGrp="1"/>
          </p:cNvSpPr>
          <p:nvPr>
            <p:ph type="body" sz="quarter" idx="13" hasCustomPrompt="1"/>
          </p:nvPr>
        </p:nvSpPr>
        <p:spPr>
          <a:xfrm>
            <a:off x="609600" y="1600200"/>
            <a:ext cx="3810000" cy="381000"/>
          </a:xfrm>
        </p:spPr>
        <p:txBody>
          <a:bodyPr/>
          <a:lstStyle>
            <a:lvl1pPr>
              <a:defRPr b="0">
                <a:solidFill>
                  <a:schemeClr val="bg1">
                    <a:lumMod val="50000"/>
                  </a:schemeClr>
                </a:solidFill>
                <a:latin typeface="Georgia" pitchFamily="18" charset="0"/>
              </a:defRPr>
            </a:lvl1pPr>
          </a:lstStyle>
          <a:p>
            <a:pPr lvl="0"/>
            <a:r>
              <a:rPr lang="en-US" dirty="0" smtClean="0"/>
              <a:t>Click to edit Kicker</a:t>
            </a:r>
            <a:endParaRPr lang="en-US" dirty="0"/>
          </a:p>
        </p:txBody>
      </p:sp>
      <p:pic>
        <p:nvPicPr>
          <p:cNvPr id="1027" name="Picture 3" descr="\\vmware-host\Shared Folders\My Desktop\Design Files\Logos\PRC Logo.jpg"/>
          <p:cNvPicPr>
            <a:picLocks noChangeAspect="1" noChangeArrowheads="1"/>
          </p:cNvPicPr>
          <p:nvPr userDrawn="1"/>
        </p:nvPicPr>
        <p:blipFill>
          <a:blip r:embed="rId2" cstate="print"/>
          <a:srcRect/>
          <a:stretch>
            <a:fillRect/>
          </a:stretch>
        </p:blipFill>
        <p:spPr bwMode="auto">
          <a:xfrm>
            <a:off x="609600" y="978904"/>
            <a:ext cx="2895600" cy="392696"/>
          </a:xfrm>
          <a:prstGeom prst="rect">
            <a:avLst/>
          </a:prstGeom>
          <a:noFill/>
        </p:spPr>
      </p:pic>
      <p:sp>
        <p:nvSpPr>
          <p:cNvPr id="24" name="Text Placeholder 23"/>
          <p:cNvSpPr>
            <a:spLocks noGrp="1"/>
          </p:cNvSpPr>
          <p:nvPr>
            <p:ph type="body" sz="quarter" idx="14" hasCustomPrompt="1"/>
          </p:nvPr>
        </p:nvSpPr>
        <p:spPr>
          <a:xfrm>
            <a:off x="609600" y="4191000"/>
            <a:ext cx="3733800" cy="304800"/>
          </a:xfrm>
        </p:spPr>
        <p:txBody>
          <a:bodyPr/>
          <a:lstStyle>
            <a:lvl1pPr>
              <a:defRPr sz="1600" b="0" i="1">
                <a:solidFill>
                  <a:schemeClr val="bg1">
                    <a:lumMod val="50000"/>
                  </a:schemeClr>
                </a:solidFill>
                <a:latin typeface="Georgia" pitchFamily="18" charset="0"/>
              </a:defRPr>
            </a:lvl1pPr>
          </a:lstStyle>
          <a:p>
            <a:pPr lvl="0"/>
            <a:r>
              <a:rPr lang="en-US" dirty="0" smtClean="0"/>
              <a:t>Click to edit presenter’s title</a:t>
            </a:r>
            <a:endParaRPr lang="en-US" dirty="0"/>
          </a:p>
        </p:txBody>
      </p:sp>
      <p:sp>
        <p:nvSpPr>
          <p:cNvPr id="13" name="Text Placeholder 12"/>
          <p:cNvSpPr>
            <a:spLocks noGrp="1"/>
          </p:cNvSpPr>
          <p:nvPr>
            <p:ph type="body" sz="quarter" idx="15" hasCustomPrompt="1"/>
          </p:nvPr>
        </p:nvSpPr>
        <p:spPr>
          <a:xfrm>
            <a:off x="609600" y="4953000"/>
            <a:ext cx="3733800" cy="762000"/>
          </a:xfrm>
        </p:spPr>
        <p:txBody>
          <a:bodyPr>
            <a:normAutofit/>
          </a:bodyPr>
          <a:lstStyle>
            <a:lvl1pPr>
              <a:defRPr sz="1200" b="0" i="1" baseline="0">
                <a:solidFill>
                  <a:schemeClr val="bg1">
                    <a:lumMod val="75000"/>
                  </a:schemeClr>
                </a:solidFill>
                <a:latin typeface="Georgia" pitchFamily="18" charset="0"/>
              </a:defRPr>
            </a:lvl1pPr>
          </a:lstStyle>
          <a:p>
            <a:pPr lvl="0"/>
            <a:r>
              <a:rPr lang="en-US" dirty="0" smtClean="0"/>
              <a:t>Paste project logo here (delete this text box)</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DF100A-1439-47B5-93D9-212615D5B14A}" type="datetime4">
              <a:rPr lang="en-US" smtClean="0"/>
              <a:pPr/>
              <a:t>April 10, 2014</a:t>
            </a:fld>
            <a:endParaRPr lang="en-US"/>
          </a:p>
        </p:txBody>
      </p:sp>
      <p:sp>
        <p:nvSpPr>
          <p:cNvPr id="5" name="Footer Placeholder 4"/>
          <p:cNvSpPr>
            <a:spLocks noGrp="1"/>
          </p:cNvSpPr>
          <p:nvPr>
            <p:ph type="ftr" sz="quarter" idx="11"/>
          </p:nvPr>
        </p:nvSpPr>
        <p:spPr/>
        <p:txBody>
          <a:bodyPr/>
          <a:lstStyle/>
          <a:p>
            <a:r>
              <a:rPr lang="en-US" smtClean="0"/>
              <a:t>www.pewproject.org</a:t>
            </a:r>
            <a:endParaRPr lang="en-US"/>
          </a:p>
        </p:txBody>
      </p:sp>
      <p:sp>
        <p:nvSpPr>
          <p:cNvPr id="6" name="Slide Number Placeholder 5"/>
          <p:cNvSpPr>
            <a:spLocks noGrp="1"/>
          </p:cNvSpPr>
          <p:nvPr>
            <p:ph type="sldNum" sz="quarter" idx="12"/>
          </p:nvPr>
        </p:nvSpPr>
        <p:spPr/>
        <p:txBody>
          <a:bodyPr/>
          <a:lstStyle/>
          <a:p>
            <a:fld id="{E2B37319-2E82-4D56-ADBC-557F98406E39}" type="slidenum">
              <a:rPr lang="en-US" smtClean="0"/>
              <a:pPr/>
              <a:t>‹#›</a:t>
            </a:fld>
            <a:endParaRPr lang="en-US"/>
          </a:p>
        </p:txBody>
      </p:sp>
      <p:sp>
        <p:nvSpPr>
          <p:cNvPr id="19" name="Rectangle 18"/>
          <p:cNvSpPr/>
          <p:nvPr userDrawn="1"/>
        </p:nvSpPr>
        <p:spPr>
          <a:xfrm>
            <a:off x="152400" y="5867400"/>
            <a:ext cx="8839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152400" y="1600200"/>
            <a:ext cx="8839200" cy="2971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09600" y="1981200"/>
            <a:ext cx="7086600" cy="762000"/>
          </a:xfrm>
        </p:spPr>
        <p:txBody>
          <a:bodyPr>
            <a:noAutofit/>
          </a:bodyPr>
          <a:lstStyle>
            <a:lvl1pPr algn="l">
              <a:defRPr sz="3600" baseline="0"/>
            </a:lvl1pPr>
          </a:lstStyle>
          <a:p>
            <a:r>
              <a:rPr lang="en-US" dirty="0" smtClean="0"/>
              <a:t>Contact Information</a:t>
            </a:r>
            <a:endParaRPr lang="en-US" dirty="0"/>
          </a:p>
        </p:txBody>
      </p:sp>
      <p:sp>
        <p:nvSpPr>
          <p:cNvPr id="3" name="Subtitle 2"/>
          <p:cNvSpPr>
            <a:spLocks noGrp="1"/>
          </p:cNvSpPr>
          <p:nvPr>
            <p:ph type="subTitle" idx="1" hasCustomPrompt="1"/>
          </p:nvPr>
        </p:nvSpPr>
        <p:spPr>
          <a:xfrm>
            <a:off x="609600" y="2895600"/>
            <a:ext cx="3733800" cy="381000"/>
          </a:xfrm>
        </p:spPr>
        <p:txBody>
          <a:bodyPr/>
          <a:lstStyle>
            <a:lvl1pPr marL="0" indent="0" algn="l">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name of presenter</a:t>
            </a:r>
            <a:endParaRPr lang="en-US" dirty="0"/>
          </a:p>
        </p:txBody>
      </p:sp>
      <p:pic>
        <p:nvPicPr>
          <p:cNvPr id="1027" name="Picture 3" descr="\\vmware-host\Shared Folders\My Desktop\Design Files\Logos\PRC Logo.jpg"/>
          <p:cNvPicPr>
            <a:picLocks noChangeAspect="1" noChangeArrowheads="1"/>
          </p:cNvPicPr>
          <p:nvPr userDrawn="1"/>
        </p:nvPicPr>
        <p:blipFill>
          <a:blip r:embed="rId2" cstate="print"/>
          <a:srcRect/>
          <a:stretch>
            <a:fillRect/>
          </a:stretch>
        </p:blipFill>
        <p:spPr bwMode="auto">
          <a:xfrm>
            <a:off x="609600" y="978904"/>
            <a:ext cx="2895600" cy="392696"/>
          </a:xfrm>
          <a:prstGeom prst="rect">
            <a:avLst/>
          </a:prstGeom>
          <a:noFill/>
        </p:spPr>
      </p:pic>
      <p:sp>
        <p:nvSpPr>
          <p:cNvPr id="24" name="Text Placeholder 23"/>
          <p:cNvSpPr>
            <a:spLocks noGrp="1"/>
          </p:cNvSpPr>
          <p:nvPr>
            <p:ph type="body" sz="quarter" idx="14" hasCustomPrompt="1"/>
          </p:nvPr>
        </p:nvSpPr>
        <p:spPr>
          <a:xfrm>
            <a:off x="609600" y="3200400"/>
            <a:ext cx="3048000" cy="304800"/>
          </a:xfrm>
        </p:spPr>
        <p:txBody>
          <a:bodyPr/>
          <a:lstStyle>
            <a:lvl1pPr>
              <a:defRPr sz="1600" b="0" i="1">
                <a:solidFill>
                  <a:schemeClr val="bg1">
                    <a:lumMod val="50000"/>
                  </a:schemeClr>
                </a:solidFill>
                <a:latin typeface="Georgia" pitchFamily="18" charset="0"/>
              </a:defRPr>
            </a:lvl1pPr>
          </a:lstStyle>
          <a:p>
            <a:pPr lvl="0"/>
            <a:r>
              <a:rPr lang="en-US" dirty="0" smtClean="0"/>
              <a:t>Click to edit presenter’s title</a:t>
            </a:r>
            <a:endParaRPr lang="en-US" dirty="0"/>
          </a:p>
        </p:txBody>
      </p:sp>
      <p:sp>
        <p:nvSpPr>
          <p:cNvPr id="13" name="Text Placeholder 12"/>
          <p:cNvSpPr>
            <a:spLocks noGrp="1"/>
          </p:cNvSpPr>
          <p:nvPr>
            <p:ph type="body" sz="quarter" idx="15" hasCustomPrompt="1"/>
          </p:nvPr>
        </p:nvSpPr>
        <p:spPr>
          <a:xfrm>
            <a:off x="609600" y="4953000"/>
            <a:ext cx="3733800" cy="762000"/>
          </a:xfrm>
        </p:spPr>
        <p:txBody>
          <a:bodyPr>
            <a:normAutofit/>
          </a:bodyPr>
          <a:lstStyle>
            <a:lvl1pPr>
              <a:defRPr sz="1200" b="0" i="1" baseline="0">
                <a:solidFill>
                  <a:schemeClr val="bg1">
                    <a:lumMod val="75000"/>
                  </a:schemeClr>
                </a:solidFill>
                <a:latin typeface="Georgia" pitchFamily="18" charset="0"/>
              </a:defRPr>
            </a:lvl1pPr>
          </a:lstStyle>
          <a:p>
            <a:pPr lvl="0"/>
            <a:r>
              <a:rPr lang="en-US" dirty="0" smtClean="0"/>
              <a:t>Paste project logo here (delete this text box)</a:t>
            </a:r>
          </a:p>
        </p:txBody>
      </p:sp>
      <p:sp>
        <p:nvSpPr>
          <p:cNvPr id="15" name="Text Placeholder 14"/>
          <p:cNvSpPr>
            <a:spLocks noGrp="1"/>
          </p:cNvSpPr>
          <p:nvPr>
            <p:ph type="body" sz="quarter" idx="16" hasCustomPrompt="1"/>
          </p:nvPr>
        </p:nvSpPr>
        <p:spPr>
          <a:xfrm>
            <a:off x="609600" y="3505200"/>
            <a:ext cx="3048000" cy="304800"/>
          </a:xfrm>
        </p:spPr>
        <p:txBody>
          <a:bodyPr>
            <a:noAutofit/>
          </a:bodyPr>
          <a:lstStyle>
            <a:lvl1pPr>
              <a:defRPr sz="1400" b="0">
                <a:solidFill>
                  <a:schemeClr val="tx1">
                    <a:lumMod val="50000"/>
                    <a:lumOff val="50000"/>
                  </a:schemeClr>
                </a:solidFill>
                <a:latin typeface="+mj-lt"/>
              </a:defRPr>
            </a:lvl1pPr>
          </a:lstStyle>
          <a:p>
            <a:pPr lvl="0"/>
            <a:r>
              <a:rPr lang="en-US" dirty="0" smtClean="0"/>
              <a:t>Click to edit </a:t>
            </a:r>
            <a:r>
              <a:rPr lang="en-US" dirty="0" err="1" smtClean="0"/>
              <a:t>prsenter’s</a:t>
            </a:r>
            <a:r>
              <a:rPr lang="en-US" dirty="0" smtClean="0"/>
              <a:t> email</a:t>
            </a:r>
            <a:endParaRPr lang="en-US" dirty="0"/>
          </a:p>
        </p:txBody>
      </p:sp>
      <p:sp>
        <p:nvSpPr>
          <p:cNvPr id="17" name="Text Placeholder 16"/>
          <p:cNvSpPr>
            <a:spLocks noGrp="1"/>
          </p:cNvSpPr>
          <p:nvPr>
            <p:ph type="body" sz="quarter" idx="17" hasCustomPrompt="1"/>
          </p:nvPr>
        </p:nvSpPr>
        <p:spPr>
          <a:xfrm>
            <a:off x="4724400" y="2895600"/>
            <a:ext cx="3505200" cy="381000"/>
          </a:xfrm>
        </p:spPr>
        <p:txBody>
          <a:bodyPr/>
          <a:lstStyle>
            <a:lvl1pPr>
              <a:defRPr lang="en-US" sz="1800" b="1" kern="1200" baseline="0" dirty="0" smtClean="0">
                <a:solidFill>
                  <a:schemeClr val="tx1">
                    <a:tint val="75000"/>
                  </a:schemeClr>
                </a:solidFill>
                <a:latin typeface="Arial" pitchFamily="34" charset="0"/>
                <a:ea typeface="+mn-ea"/>
                <a:cs typeface="Arial" pitchFamily="34" charset="0"/>
              </a:defRPr>
            </a:lvl1pPr>
          </a:lstStyle>
          <a:p>
            <a:pPr lvl="0"/>
            <a:r>
              <a:rPr lang="en-US" dirty="0" smtClean="0"/>
              <a:t>Click to add another person</a:t>
            </a:r>
          </a:p>
        </p:txBody>
      </p:sp>
      <p:sp>
        <p:nvSpPr>
          <p:cNvPr id="22" name="Text Placeholder 21"/>
          <p:cNvSpPr>
            <a:spLocks noGrp="1"/>
          </p:cNvSpPr>
          <p:nvPr>
            <p:ph type="body" sz="quarter" idx="18" hasCustomPrompt="1"/>
          </p:nvPr>
        </p:nvSpPr>
        <p:spPr>
          <a:xfrm>
            <a:off x="4724400" y="3200400"/>
            <a:ext cx="3048000" cy="304800"/>
          </a:xfrm>
        </p:spPr>
        <p:txBody>
          <a:bodyPr>
            <a:noAutofit/>
          </a:bodyPr>
          <a:lstStyle>
            <a:lvl1pPr>
              <a:defRPr lang="en-US" sz="1600" b="0" i="1" kern="1200" dirty="0" smtClean="0">
                <a:solidFill>
                  <a:schemeClr val="bg1">
                    <a:lumMod val="50000"/>
                  </a:schemeClr>
                </a:solidFill>
                <a:latin typeface="Georgia" pitchFamily="18" charset="0"/>
                <a:ea typeface="+mn-ea"/>
                <a:cs typeface="Arial" pitchFamily="34" charset="0"/>
              </a:defRPr>
            </a:lvl1pPr>
          </a:lstStyle>
          <a:p>
            <a:pPr lvl="0"/>
            <a:r>
              <a:rPr lang="en-US" dirty="0" smtClean="0"/>
              <a:t>Click to edit person’s title</a:t>
            </a:r>
            <a:endParaRPr lang="en-US" dirty="0"/>
          </a:p>
        </p:txBody>
      </p:sp>
      <p:sp>
        <p:nvSpPr>
          <p:cNvPr id="25" name="Text Placeholder 24"/>
          <p:cNvSpPr>
            <a:spLocks noGrp="1"/>
          </p:cNvSpPr>
          <p:nvPr>
            <p:ph type="body" sz="quarter" idx="19" hasCustomPrompt="1"/>
          </p:nvPr>
        </p:nvSpPr>
        <p:spPr>
          <a:xfrm>
            <a:off x="4724400" y="3505200"/>
            <a:ext cx="3048000" cy="304800"/>
          </a:xfrm>
        </p:spPr>
        <p:txBody>
          <a:bodyPr>
            <a:noAutofit/>
          </a:bodyPr>
          <a:lstStyle>
            <a:lvl1pPr>
              <a:defRPr lang="en-US" sz="1400" b="0" kern="1200" dirty="0" smtClean="0">
                <a:solidFill>
                  <a:schemeClr val="tx1">
                    <a:lumMod val="50000"/>
                    <a:lumOff val="50000"/>
                  </a:schemeClr>
                </a:solidFill>
                <a:latin typeface="+mj-lt"/>
                <a:ea typeface="+mn-ea"/>
                <a:cs typeface="Arial" pitchFamily="34" charset="0"/>
              </a:defRPr>
            </a:lvl1pPr>
          </a:lstStyle>
          <a:p>
            <a:pPr lvl="0"/>
            <a:r>
              <a:rPr lang="en-US" dirty="0" smtClean="0"/>
              <a:t>Click to edit person’s email</a:t>
            </a:r>
            <a:endParaRPr lang="en-US" dirty="0"/>
          </a:p>
        </p:txBody>
      </p:sp>
      <p:cxnSp>
        <p:nvCxnSpPr>
          <p:cNvPr id="27" name="Straight Connector 26"/>
          <p:cNvCxnSpPr/>
          <p:nvPr userDrawn="1"/>
        </p:nvCxnSpPr>
        <p:spPr>
          <a:xfrm rot="5400000">
            <a:off x="3848100" y="3390900"/>
            <a:ext cx="990600" cy="0"/>
          </a:xfrm>
          <a:prstGeom prst="line">
            <a:avLst/>
          </a:prstGeom>
          <a:ln w="127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65DED-3C99-492D-B5D5-5FAF6A36E9D8}" type="datetimeFigureOut">
              <a:rPr lang="en-US" smtClean="0"/>
              <a:pPr/>
              <a:t>4/10/14</a:t>
            </a:fld>
            <a:endParaRPr lang="en-US"/>
          </a:p>
        </p:txBody>
      </p:sp>
      <p:sp>
        <p:nvSpPr>
          <p:cNvPr id="5" name="Footer Placeholder 4"/>
          <p:cNvSpPr>
            <a:spLocks noGrp="1"/>
          </p:cNvSpPr>
          <p:nvPr>
            <p:ph type="ftr" sz="quarter" idx="11"/>
          </p:nvPr>
        </p:nvSpPr>
        <p:spPr/>
        <p:txBody>
          <a:bodyPr/>
          <a:lstStyle/>
          <a:p>
            <a:pPr algn="l"/>
            <a:r>
              <a:rPr lang="en-US" smtClean="0">
                <a:solidFill>
                  <a:prstClr val="black">
                    <a:tint val="75000"/>
                  </a:prstClr>
                </a:solidFill>
              </a:rPr>
              <a:t>www.pewinternet.org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r>
              <a:rPr lang="en-US" smtClean="0">
                <a:solidFill>
                  <a:prstClr val="black">
                    <a:tint val="75000"/>
                  </a:prstClr>
                </a:solidFill>
              </a:rPr>
              <a:t>Digital Differences – American Library Association Spectrum Leadership Institute</a:t>
            </a:r>
            <a:endParaRPr lang="en-US" dirty="0" smtClean="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65DED-3C99-492D-B5D5-5FAF6A36E9D8}" type="datetimeFigureOut">
              <a:rPr lang="en-US" smtClean="0"/>
              <a:pPr/>
              <a:t>4/10/14</a:t>
            </a:fld>
            <a:endParaRPr lang="en-US"/>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www.pewinternet.org</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r>
              <a:rPr lang="en-US" smtClean="0">
                <a:solidFill>
                  <a:prstClr val="black">
                    <a:tint val="75000"/>
                  </a:prstClr>
                </a:solidFill>
              </a:rPr>
              <a:t>Digital Differences – American Library Association Spectrum Leadership Institute</a:t>
            </a:r>
            <a:endParaRPr lang="en-US" dirty="0" smtClean="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08ABB2-A218-43F1-8E8F-EEF808282CF0}" type="datetimeFigureOut">
              <a:rPr lang="en-US" smtClean="0"/>
              <a:t>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C65E2-2BF5-4030-B017-8EF6FABFDD7B}" type="slidenum">
              <a:rPr lang="en-US" smtClean="0"/>
              <a:t>‹#›</a:t>
            </a:fld>
            <a:endParaRPr lang="en-US"/>
          </a:p>
        </p:txBody>
      </p:sp>
    </p:spTree>
    <p:extLst>
      <p:ext uri="{BB962C8B-B14F-4D97-AF65-F5344CB8AC3E}">
        <p14:creationId xmlns:p14="http://schemas.microsoft.com/office/powerpoint/2010/main" val="5492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FCB839-C3C8-4BE1-B2B2-81857E548281}" type="datetimeFigureOut">
              <a:rPr lang="en-US" smtClean="0"/>
              <a:pPr/>
              <a:t>4/10/14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39B9A-5C51-4AEC-81C0-5DBFE59E626D}" type="slidenum">
              <a:rPr lang="en-US" smtClean="0"/>
              <a:pPr/>
              <a:t>‹#›</a:t>
            </a:fld>
            <a:endParaRPr lang="en-US"/>
          </a:p>
        </p:txBody>
      </p:sp>
    </p:spTree>
    <p:extLst>
      <p:ext uri="{BB962C8B-B14F-4D97-AF65-F5344CB8AC3E}">
        <p14:creationId xmlns:p14="http://schemas.microsoft.com/office/powerpoint/2010/main" val="326048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Date Placeholder 12"/>
          <p:cNvSpPr>
            <a:spLocks noGrp="1"/>
          </p:cNvSpPr>
          <p:nvPr>
            <p:ph type="dt" sz="half" idx="10"/>
          </p:nvPr>
        </p:nvSpPr>
        <p:spPr>
          <a:xfrm>
            <a:off x="457200" y="6324600"/>
            <a:ext cx="1219200" cy="304800"/>
          </a:xfrm>
        </p:spPr>
        <p:txBody>
          <a:bodyPr/>
          <a:lstStyle/>
          <a:p>
            <a:fld id="{2F5814D8-D17E-403D-BB23-DF0CDA7DEB2B}" type="datetime4">
              <a:rPr lang="en-US" smtClean="0"/>
              <a:pPr/>
              <a:t>April 10, 2014</a:t>
            </a:fld>
            <a:endParaRPr lang="en-US"/>
          </a:p>
        </p:txBody>
      </p:sp>
      <p:sp>
        <p:nvSpPr>
          <p:cNvPr id="14" name="Slide Number Placeholder 13"/>
          <p:cNvSpPr>
            <a:spLocks noGrp="1"/>
          </p:cNvSpPr>
          <p:nvPr>
            <p:ph type="sldNum" sz="quarter" idx="11"/>
          </p:nvPr>
        </p:nvSpPr>
        <p:spPr>
          <a:xfrm>
            <a:off x="7620000" y="6324600"/>
            <a:ext cx="1066800" cy="304800"/>
          </a:xfrm>
        </p:spPr>
        <p:txBody>
          <a:bodyPr/>
          <a:lstStyle/>
          <a:p>
            <a:fld id="{E2B37319-2E82-4D56-ADBC-557F98406E39}" type="slidenum">
              <a:rPr lang="en-US" smtClean="0"/>
              <a:pPr/>
              <a:t>‹#›</a:t>
            </a:fld>
            <a:endParaRPr lang="en-US"/>
          </a:p>
        </p:txBody>
      </p:sp>
      <p:sp>
        <p:nvSpPr>
          <p:cNvPr id="15" name="Footer Placeholder 14"/>
          <p:cNvSpPr>
            <a:spLocks noGrp="1"/>
          </p:cNvSpPr>
          <p:nvPr>
            <p:ph type="ftr" sz="quarter" idx="12"/>
          </p:nvPr>
        </p:nvSpPr>
        <p:spPr>
          <a:xfrm>
            <a:off x="1752600" y="6324600"/>
            <a:ext cx="5715000" cy="304800"/>
          </a:xfrm>
        </p:spPr>
        <p:txBody>
          <a:bodyPr/>
          <a:lstStyle/>
          <a:p>
            <a:pPr fontAlgn="base">
              <a:spcBef>
                <a:spcPct val="0"/>
              </a:spcBef>
              <a:spcAft>
                <a:spcPts val="1200"/>
              </a:spcAft>
            </a:pPr>
            <a:r>
              <a:rPr lang="en-US" smtClean="0">
                <a:solidFill>
                  <a:srgbClr val="808080"/>
                </a:solidFill>
                <a:latin typeface="Verdana" pitchFamily="34" charset="0"/>
                <a:ea typeface="Verdana" pitchFamily="34" charset="0"/>
                <a:cs typeface="Verdana" pitchFamily="34" charset="0"/>
              </a:rPr>
              <a:t>www.pewproject.org</a:t>
            </a:r>
            <a:endParaRPr lang="en-US" dirty="0">
              <a:solidFill>
                <a:srgbClr val="808080"/>
              </a:solidFill>
              <a:latin typeface="Verdana" pitchFamily="34" charset="0"/>
              <a:ea typeface="Verdana" pitchFamily="34" charset="0"/>
              <a:cs typeface="Verdana" pitchFamily="34" charset="0"/>
            </a:endParaRPr>
          </a:p>
        </p:txBody>
      </p:sp>
      <p:sp>
        <p:nvSpPr>
          <p:cNvPr id="16" name="Title 15"/>
          <p:cNvSpPr>
            <a:spLocks noGrp="1"/>
          </p:cNvSpPr>
          <p:nvPr>
            <p:ph type="title"/>
          </p:nvPr>
        </p:nvSpPr>
        <p:spPr/>
        <p:txBody>
          <a:bodyPr/>
          <a:lstStyle/>
          <a:p>
            <a:r>
              <a:rPr lang="en-US" smtClean="0"/>
              <a:t>Click to edit Master title style</a:t>
            </a:r>
            <a:endParaRPr lang="en-US" dirty="0"/>
          </a:p>
        </p:txBody>
      </p:sp>
      <p:sp>
        <p:nvSpPr>
          <p:cNvPr id="9" name="Text Placeholder 7"/>
          <p:cNvSpPr>
            <a:spLocks noGrp="1"/>
          </p:cNvSpPr>
          <p:nvPr>
            <p:ph type="body" sz="quarter" idx="13"/>
          </p:nvPr>
        </p:nvSpPr>
        <p:spPr>
          <a:xfrm>
            <a:off x="457200" y="1219200"/>
            <a:ext cx="8229600" cy="4876800"/>
          </a:xfrm>
        </p:spPr>
        <p:txBody>
          <a:bodyPr/>
          <a:lstStyle>
            <a:lvl2pPr marL="742950" indent="-627063">
              <a:defRPr/>
            </a:lvl2pPr>
            <a:lvl3pPr marL="1143000" indent="-800100">
              <a:defRPr sz="1200"/>
            </a:lvl3pPr>
            <a:lvl4pPr marL="1600200" indent="-1028700">
              <a:defRPr sz="1200"/>
            </a:lvl4pPr>
            <a:lvl5pPr marL="2057400" indent="-12588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219200"/>
            <a:ext cx="8229600" cy="4572001"/>
          </a:xfrm>
        </p:spPr>
        <p:txBody>
          <a:bodyPr/>
          <a:lstStyle>
            <a:lvl1pPr>
              <a:buNone/>
              <a:defRPr sz="1800" b="1">
                <a:latin typeface="Arial" pitchFamily="34" charset="0"/>
                <a:ea typeface="Verdana" pitchFamily="34" charset="0"/>
                <a:cs typeface="Arial" pitchFamily="34" charset="0"/>
              </a:defRPr>
            </a:lvl1pPr>
            <a:lvl2pPr marL="742950" indent="-573088">
              <a:buNone/>
              <a:defRPr sz="1600">
                <a:latin typeface="Verdana" pitchFamily="34" charset="0"/>
                <a:ea typeface="Verdana" pitchFamily="34" charset="0"/>
                <a:cs typeface="Verdana" pitchFamily="34" charset="0"/>
              </a:defRPr>
            </a:lvl2pPr>
            <a:lvl3pPr marL="1143000" indent="-685800">
              <a:buNone/>
              <a:defRPr sz="1600">
                <a:latin typeface="Verdana" pitchFamily="34" charset="0"/>
                <a:ea typeface="Verdana" pitchFamily="34" charset="0"/>
                <a:cs typeface="Verdana" pitchFamily="34" charset="0"/>
              </a:defRPr>
            </a:lvl3pPr>
            <a:lvl4pPr marL="1600200" indent="-911225">
              <a:buNone/>
              <a:defRPr sz="1600">
                <a:latin typeface="Verdana" pitchFamily="34" charset="0"/>
                <a:ea typeface="Verdana" pitchFamily="34" charset="0"/>
                <a:cs typeface="Verdana" pitchFamily="34" charset="0"/>
              </a:defRPr>
            </a:lvl4pPr>
            <a:lvl5pPr marL="2057400" indent="-1143000">
              <a:buNone/>
              <a:defRPr sz="1600">
                <a:latin typeface="Verdana" pitchFamily="34" charset="0"/>
                <a:ea typeface="Verdana" pitchFamily="34" charset="0"/>
                <a:cs typeface="Verdana" pitchFamily="34" charset="0"/>
              </a:defRPr>
            </a:lvl5pPr>
          </a:lstStyle>
          <a:p>
            <a:pPr lvl="0"/>
            <a:r>
              <a:rPr lang="en-US" dirty="0" smtClean="0"/>
              <a:t>Paste chart here  (adjust width of this container as necessary)</a:t>
            </a:r>
            <a:endParaRPr lang="en-US" dirty="0"/>
          </a:p>
        </p:txBody>
      </p:sp>
      <p:sp>
        <p:nvSpPr>
          <p:cNvPr id="13" name="Date Placeholder 12"/>
          <p:cNvSpPr>
            <a:spLocks noGrp="1"/>
          </p:cNvSpPr>
          <p:nvPr>
            <p:ph type="dt" sz="half" idx="10"/>
          </p:nvPr>
        </p:nvSpPr>
        <p:spPr>
          <a:xfrm>
            <a:off x="457200" y="6324600"/>
            <a:ext cx="1219200" cy="304800"/>
          </a:xfrm>
        </p:spPr>
        <p:txBody>
          <a:bodyPr/>
          <a:lstStyle/>
          <a:p>
            <a:fld id="{2F5814D8-D17E-403D-BB23-DF0CDA7DEB2B}" type="datetime4">
              <a:rPr lang="en-US" smtClean="0"/>
              <a:pPr/>
              <a:t>April 10, 2014</a:t>
            </a:fld>
            <a:endParaRPr lang="en-US" dirty="0"/>
          </a:p>
        </p:txBody>
      </p:sp>
      <p:sp>
        <p:nvSpPr>
          <p:cNvPr id="14" name="Slide Number Placeholder 13"/>
          <p:cNvSpPr>
            <a:spLocks noGrp="1"/>
          </p:cNvSpPr>
          <p:nvPr>
            <p:ph type="sldNum" sz="quarter" idx="11"/>
          </p:nvPr>
        </p:nvSpPr>
        <p:spPr>
          <a:xfrm>
            <a:off x="7620000" y="6324600"/>
            <a:ext cx="1066800" cy="304800"/>
          </a:xfrm>
        </p:spPr>
        <p:txBody>
          <a:bodyPr/>
          <a:lstStyle/>
          <a:p>
            <a:fld id="{E2B37319-2E82-4D56-ADBC-557F98406E39}" type="slidenum">
              <a:rPr lang="en-US" smtClean="0"/>
              <a:pPr/>
              <a:t>‹#›</a:t>
            </a:fld>
            <a:endParaRPr lang="en-US"/>
          </a:p>
        </p:txBody>
      </p:sp>
      <p:sp>
        <p:nvSpPr>
          <p:cNvPr id="15" name="Footer Placeholder 14"/>
          <p:cNvSpPr>
            <a:spLocks noGrp="1"/>
          </p:cNvSpPr>
          <p:nvPr>
            <p:ph type="ftr" sz="quarter" idx="12"/>
          </p:nvPr>
        </p:nvSpPr>
        <p:spPr>
          <a:xfrm>
            <a:off x="1752600" y="6324600"/>
            <a:ext cx="5715000" cy="304800"/>
          </a:xfrm>
        </p:spPr>
        <p:txBody>
          <a:bodyPr/>
          <a:lstStyle/>
          <a:p>
            <a:pPr fontAlgn="base">
              <a:spcBef>
                <a:spcPct val="0"/>
              </a:spcBef>
              <a:spcAft>
                <a:spcPts val="1200"/>
              </a:spcAft>
            </a:pPr>
            <a:r>
              <a:rPr lang="en-US" smtClean="0">
                <a:solidFill>
                  <a:srgbClr val="808080"/>
                </a:solidFill>
                <a:latin typeface="Verdana" pitchFamily="34" charset="0"/>
                <a:ea typeface="Verdana" pitchFamily="34" charset="0"/>
                <a:cs typeface="Verdana" pitchFamily="34" charset="0"/>
              </a:rPr>
              <a:t>www.pewproject.org</a:t>
            </a:r>
            <a:endParaRPr lang="en-US" dirty="0">
              <a:solidFill>
                <a:srgbClr val="808080"/>
              </a:solidFill>
              <a:latin typeface="Verdana" pitchFamily="34" charset="0"/>
              <a:ea typeface="Verdana" pitchFamily="34" charset="0"/>
              <a:cs typeface="Verdana" pitchFamily="34" charset="0"/>
            </a:endParaRPr>
          </a:p>
        </p:txBody>
      </p:sp>
      <p:sp>
        <p:nvSpPr>
          <p:cNvPr id="16" name="Title 15"/>
          <p:cNvSpPr>
            <a:spLocks noGrp="1"/>
          </p:cNvSpPr>
          <p:nvPr>
            <p:ph type="title" hasCustomPrompt="1"/>
          </p:nvPr>
        </p:nvSpPr>
        <p:spPr/>
        <p:txBody>
          <a:bodyPr/>
          <a:lstStyle>
            <a:lvl1pPr>
              <a:defRPr/>
            </a:lvl1pPr>
          </a:lstStyle>
          <a:p>
            <a:r>
              <a:rPr lang="en-US" dirty="0" smtClean="0"/>
              <a:t>Click to edit chart title</a:t>
            </a:r>
            <a:endParaRPr lang="en-US" dirty="0"/>
          </a:p>
        </p:txBody>
      </p:sp>
      <p:sp>
        <p:nvSpPr>
          <p:cNvPr id="8" name="Text Placeholder 7"/>
          <p:cNvSpPr>
            <a:spLocks noGrp="1"/>
          </p:cNvSpPr>
          <p:nvPr>
            <p:ph type="body" sz="quarter" idx="13"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graph">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447800"/>
            <a:ext cx="8229600" cy="4343401"/>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b="1">
                <a:latin typeface="Arial" pitchFamily="34" charset="0"/>
                <a:ea typeface="Verdana" pitchFamily="34" charset="0"/>
                <a:cs typeface="Arial" pitchFamily="34" charset="0"/>
              </a:defRPr>
            </a:lvl1pPr>
            <a:lvl2pPr marL="742950" indent="-573088">
              <a:buNone/>
              <a:defRPr sz="1600">
                <a:latin typeface="Verdana" pitchFamily="34" charset="0"/>
                <a:ea typeface="Verdana" pitchFamily="34" charset="0"/>
                <a:cs typeface="Verdana" pitchFamily="34" charset="0"/>
              </a:defRPr>
            </a:lvl2pPr>
            <a:lvl3pPr marL="1143000" indent="-685800">
              <a:buNone/>
              <a:defRPr sz="1600">
                <a:latin typeface="Verdana" pitchFamily="34" charset="0"/>
                <a:ea typeface="Verdana" pitchFamily="34" charset="0"/>
                <a:cs typeface="Verdana" pitchFamily="34" charset="0"/>
              </a:defRPr>
            </a:lvl3pPr>
            <a:lvl4pPr marL="1600200" indent="-911225">
              <a:buNone/>
              <a:defRPr sz="1600">
                <a:latin typeface="Verdana" pitchFamily="34" charset="0"/>
                <a:ea typeface="Verdana" pitchFamily="34" charset="0"/>
                <a:cs typeface="Verdana" pitchFamily="34" charset="0"/>
              </a:defRPr>
            </a:lvl4pPr>
            <a:lvl5pPr marL="2057400" indent="-1143000">
              <a:buNone/>
              <a:defRPr sz="1600">
                <a:latin typeface="Verdana" pitchFamily="34" charset="0"/>
                <a:ea typeface="Verdana" pitchFamily="34" charset="0"/>
                <a:cs typeface="Verdana" pitchFamily="34" charset="0"/>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Paste chart here (adjust width of this container as necessary)</a:t>
            </a:r>
          </a:p>
        </p:txBody>
      </p:sp>
      <p:sp>
        <p:nvSpPr>
          <p:cNvPr id="13" name="Date Placeholder 12"/>
          <p:cNvSpPr>
            <a:spLocks noGrp="1"/>
          </p:cNvSpPr>
          <p:nvPr>
            <p:ph type="dt" sz="half" idx="10"/>
          </p:nvPr>
        </p:nvSpPr>
        <p:spPr>
          <a:xfrm>
            <a:off x="457200" y="6324600"/>
            <a:ext cx="1219200" cy="304800"/>
          </a:xfrm>
        </p:spPr>
        <p:txBody>
          <a:bodyPr/>
          <a:lstStyle/>
          <a:p>
            <a:fld id="{2F5814D8-D17E-403D-BB23-DF0CDA7DEB2B}" type="datetime4">
              <a:rPr lang="en-US" smtClean="0"/>
              <a:pPr/>
              <a:t>April 10, 2014</a:t>
            </a:fld>
            <a:endParaRPr lang="en-US"/>
          </a:p>
        </p:txBody>
      </p:sp>
      <p:sp>
        <p:nvSpPr>
          <p:cNvPr id="14" name="Slide Number Placeholder 13"/>
          <p:cNvSpPr>
            <a:spLocks noGrp="1"/>
          </p:cNvSpPr>
          <p:nvPr>
            <p:ph type="sldNum" sz="quarter" idx="11"/>
          </p:nvPr>
        </p:nvSpPr>
        <p:spPr>
          <a:xfrm>
            <a:off x="7620000" y="6324600"/>
            <a:ext cx="1066800" cy="304800"/>
          </a:xfrm>
        </p:spPr>
        <p:txBody>
          <a:bodyPr/>
          <a:lstStyle/>
          <a:p>
            <a:fld id="{E2B37319-2E82-4D56-ADBC-557F98406E39}" type="slidenum">
              <a:rPr lang="en-US" smtClean="0"/>
              <a:pPr/>
              <a:t>‹#›</a:t>
            </a:fld>
            <a:endParaRPr lang="en-US"/>
          </a:p>
        </p:txBody>
      </p:sp>
      <p:sp>
        <p:nvSpPr>
          <p:cNvPr id="15" name="Footer Placeholder 14"/>
          <p:cNvSpPr>
            <a:spLocks noGrp="1"/>
          </p:cNvSpPr>
          <p:nvPr>
            <p:ph type="ftr" sz="quarter" idx="12"/>
          </p:nvPr>
        </p:nvSpPr>
        <p:spPr>
          <a:xfrm>
            <a:off x="1752600" y="6324600"/>
            <a:ext cx="5715000" cy="304800"/>
          </a:xfrm>
        </p:spPr>
        <p:txBody>
          <a:bodyPr/>
          <a:lstStyle/>
          <a:p>
            <a:pPr fontAlgn="base">
              <a:spcBef>
                <a:spcPct val="0"/>
              </a:spcBef>
              <a:spcAft>
                <a:spcPts val="1200"/>
              </a:spcAft>
            </a:pPr>
            <a:r>
              <a:rPr lang="en-US" smtClean="0">
                <a:solidFill>
                  <a:srgbClr val="808080"/>
                </a:solidFill>
                <a:latin typeface="Verdana" pitchFamily="34" charset="0"/>
                <a:ea typeface="Verdana" pitchFamily="34" charset="0"/>
                <a:cs typeface="Verdana" pitchFamily="34" charset="0"/>
              </a:rPr>
              <a:t>www.pewproject.org</a:t>
            </a:r>
            <a:endParaRPr lang="en-US" dirty="0">
              <a:solidFill>
                <a:srgbClr val="808080"/>
              </a:solidFill>
              <a:latin typeface="Verdana" pitchFamily="34" charset="0"/>
              <a:ea typeface="Verdana" pitchFamily="34" charset="0"/>
              <a:cs typeface="Verdana" pitchFamily="34" charset="0"/>
            </a:endParaRPr>
          </a:p>
        </p:txBody>
      </p:sp>
      <p:sp>
        <p:nvSpPr>
          <p:cNvPr id="16" name="Title 15"/>
          <p:cNvSpPr>
            <a:spLocks noGrp="1"/>
          </p:cNvSpPr>
          <p:nvPr>
            <p:ph type="title" hasCustomPrompt="1"/>
          </p:nvPr>
        </p:nvSpPr>
        <p:spPr/>
        <p:txBody>
          <a:bodyPr/>
          <a:lstStyle>
            <a:lvl1pPr>
              <a:defRPr/>
            </a:lvl1pPr>
          </a:lstStyle>
          <a:p>
            <a:r>
              <a:rPr lang="en-US" dirty="0" smtClean="0"/>
              <a:t>Click to edit chart title</a:t>
            </a:r>
            <a:endParaRPr lang="en-US" dirty="0"/>
          </a:p>
        </p:txBody>
      </p:sp>
      <p:sp>
        <p:nvSpPr>
          <p:cNvPr id="18" name="Text Placeholder 17"/>
          <p:cNvSpPr>
            <a:spLocks noGrp="1"/>
          </p:cNvSpPr>
          <p:nvPr>
            <p:ph type="body" sz="quarter" idx="13" hasCustomPrompt="1"/>
          </p:nvPr>
        </p:nvSpPr>
        <p:spPr>
          <a:xfrm>
            <a:off x="457200" y="914400"/>
            <a:ext cx="8229600" cy="533400"/>
          </a:xfrm>
        </p:spPr>
        <p:txBody>
          <a:bodyPr anchor="b"/>
          <a:lstStyle>
            <a:lvl1pPr algn="ctr">
              <a:defRPr b="0" i="1">
                <a:solidFill>
                  <a:schemeClr val="bg1">
                    <a:lumMod val="50000"/>
                  </a:schemeClr>
                </a:solidFill>
                <a:latin typeface="Georgia" pitchFamily="18" charset="0"/>
              </a:defRPr>
            </a:lvl1pPr>
          </a:lstStyle>
          <a:p>
            <a:pPr lvl="0"/>
            <a:r>
              <a:rPr lang="en-US" dirty="0" smtClean="0"/>
              <a:t>Click to edit subtitle</a:t>
            </a:r>
          </a:p>
        </p:txBody>
      </p:sp>
      <p:sp>
        <p:nvSpPr>
          <p:cNvPr id="8" name="Text Placeholder 7"/>
          <p:cNvSpPr>
            <a:spLocks noGrp="1"/>
          </p:cNvSpPr>
          <p:nvPr>
            <p:ph type="body" sz="quarter" idx="14"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438401"/>
            <a:ext cx="7772400" cy="990599"/>
          </a:xfrm>
        </p:spPr>
        <p:txBody>
          <a:bodyPr anchor="t">
            <a:normAutofit/>
          </a:bodyPr>
          <a:lstStyle>
            <a:lvl1pPr algn="ctr">
              <a:defRPr sz="2400" b="1" cap="all">
                <a:solidFill>
                  <a:schemeClr val="tx1"/>
                </a:solidFill>
              </a:defRPr>
            </a:lvl1pPr>
          </a:lstStyle>
          <a:p>
            <a:r>
              <a:rPr lang="en-US" dirty="0" smtClean="0"/>
              <a:t>Click to edit Master </a:t>
            </a:r>
            <a:br>
              <a:rPr lang="en-US" dirty="0" smtClean="0"/>
            </a:br>
            <a:r>
              <a:rPr lang="en-US" dirty="0" smtClean="0"/>
              <a:t>SECTION title style</a:t>
            </a:r>
            <a:endParaRPr lang="en-US" dirty="0"/>
          </a:p>
        </p:txBody>
      </p:sp>
      <p:sp>
        <p:nvSpPr>
          <p:cNvPr id="3" name="Text Placeholder 2"/>
          <p:cNvSpPr>
            <a:spLocks noGrp="1"/>
          </p:cNvSpPr>
          <p:nvPr>
            <p:ph type="body" idx="1" hasCustomPrompt="1"/>
          </p:nvPr>
        </p:nvSpPr>
        <p:spPr>
          <a:xfrm>
            <a:off x="722313" y="2081213"/>
            <a:ext cx="7772400" cy="357187"/>
          </a:xfrm>
        </p:spPr>
        <p:txBody>
          <a:bodyPr anchor="b">
            <a:normAutofit/>
          </a:bodyPr>
          <a:lstStyle>
            <a:lvl1pPr marL="0" indent="0" algn="ctr">
              <a:buNone/>
              <a:defRPr sz="1400" b="1" baseline="0">
                <a:solidFill>
                  <a:schemeClr val="bg1">
                    <a:lumMod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subsection kicker style</a:t>
            </a:r>
          </a:p>
        </p:txBody>
      </p:sp>
      <p:sp>
        <p:nvSpPr>
          <p:cNvPr id="4" name="Date Placeholder 3"/>
          <p:cNvSpPr>
            <a:spLocks noGrp="1"/>
          </p:cNvSpPr>
          <p:nvPr>
            <p:ph type="dt" sz="half" idx="10"/>
          </p:nvPr>
        </p:nvSpPr>
        <p:spPr>
          <a:xfrm>
            <a:off x="457200" y="6248400"/>
            <a:ext cx="1219200" cy="365125"/>
          </a:xfrm>
        </p:spPr>
        <p:txBody>
          <a:bodyPr/>
          <a:lstStyle/>
          <a:p>
            <a:fld id="{72DEDA58-0F44-4E6F-A662-CD004C5E500D}" type="datetime4">
              <a:rPr lang="en-US" smtClean="0"/>
              <a:pPr/>
              <a:t>April 10, 2014</a:t>
            </a:fld>
            <a:endParaRPr lang="en-US" dirty="0"/>
          </a:p>
        </p:txBody>
      </p:sp>
      <p:sp>
        <p:nvSpPr>
          <p:cNvPr id="5" name="Footer Placeholder 4"/>
          <p:cNvSpPr>
            <a:spLocks noGrp="1"/>
          </p:cNvSpPr>
          <p:nvPr>
            <p:ph type="ftr" sz="quarter" idx="11"/>
          </p:nvPr>
        </p:nvSpPr>
        <p:spPr/>
        <p:txBody>
          <a:bodyPr/>
          <a:lstStyle/>
          <a:p>
            <a:r>
              <a:rPr lang="en-US" smtClean="0"/>
              <a:t>www.pewproject.org</a:t>
            </a:r>
            <a:endParaRPr lang="en-US" dirty="0"/>
          </a:p>
        </p:txBody>
      </p:sp>
      <p:sp>
        <p:nvSpPr>
          <p:cNvPr id="6" name="Slide Number Placeholder 5"/>
          <p:cNvSpPr>
            <a:spLocks noGrp="1"/>
          </p:cNvSpPr>
          <p:nvPr>
            <p:ph type="sldNum" sz="quarter" idx="12"/>
          </p:nvPr>
        </p:nvSpPr>
        <p:spPr/>
        <p:txBody>
          <a:bodyPr/>
          <a:lstStyle/>
          <a:p>
            <a:fld id="{E2B37319-2E82-4D56-ADBC-557F98406E39}" type="slidenum">
              <a:rPr lang="en-US" smtClean="0"/>
              <a:pPr/>
              <a:t>‹#›</a:t>
            </a:fld>
            <a:endParaRPr lang="en-US"/>
          </a:p>
        </p:txBody>
      </p:sp>
      <p:cxnSp>
        <p:nvCxnSpPr>
          <p:cNvPr id="12" name="Straight Connector 11"/>
          <p:cNvCxnSpPr/>
          <p:nvPr userDrawn="1"/>
        </p:nvCxnSpPr>
        <p:spPr>
          <a:xfrm>
            <a:off x="152400" y="3429000"/>
            <a:ext cx="8839200" cy="0"/>
          </a:xfrm>
          <a:prstGeom prst="line">
            <a:avLst/>
          </a:prstGeom>
          <a:ln w="95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152400" y="1981200"/>
            <a:ext cx="8839200" cy="0"/>
          </a:xfrm>
          <a:prstGeom prst="line">
            <a:avLst/>
          </a:prstGeom>
          <a:ln w="95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rot="5400000">
            <a:off x="4305300" y="2019300"/>
            <a:ext cx="533400" cy="883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graph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slide title</a:t>
            </a:r>
            <a:endParaRPr lang="en-US" dirty="0"/>
          </a:p>
        </p:txBody>
      </p:sp>
      <p:sp>
        <p:nvSpPr>
          <p:cNvPr id="3" name="Text Placeholder 2"/>
          <p:cNvSpPr>
            <a:spLocks noGrp="1"/>
          </p:cNvSpPr>
          <p:nvPr>
            <p:ph type="body" idx="1" hasCustomPrompt="1"/>
          </p:nvPr>
        </p:nvSpPr>
        <p:spPr>
          <a:xfrm>
            <a:off x="457200" y="1219200"/>
            <a:ext cx="4040188" cy="639762"/>
          </a:xfrm>
        </p:spPr>
        <p:txBody>
          <a:bodyPr anchor="b">
            <a:noAutofit/>
          </a:bodyPr>
          <a:lstStyle>
            <a:lvl1pPr marL="0" indent="0">
              <a:buNone/>
              <a:defRPr sz="1800" b="1">
                <a:latin typeface="Arial" pitchFamily="34" charset="0"/>
                <a:ea typeface="Verdana"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chart title</a:t>
            </a:r>
          </a:p>
        </p:txBody>
      </p:sp>
      <p:sp>
        <p:nvSpPr>
          <p:cNvPr id="4" name="Content Placeholder 3"/>
          <p:cNvSpPr>
            <a:spLocks noGrp="1"/>
          </p:cNvSpPr>
          <p:nvPr>
            <p:ph sz="half" idx="2" hasCustomPrompt="1"/>
          </p:nvPr>
        </p:nvSpPr>
        <p:spPr>
          <a:xfrm>
            <a:off x="457200" y="1828800"/>
            <a:ext cx="4040188" cy="3962401"/>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600" baseline="0">
                <a:latin typeface="Verdana" pitchFamily="34" charset="0"/>
                <a:ea typeface="Verdana" pitchFamily="34" charset="0"/>
                <a:cs typeface="Verdana" pitchFamily="34" charset="0"/>
              </a:defRPr>
            </a:lvl1pPr>
            <a:lvl2pPr>
              <a:buNone/>
              <a:defRPr sz="1400">
                <a:latin typeface="Verdana" pitchFamily="34" charset="0"/>
                <a:ea typeface="Verdana" pitchFamily="34" charset="0"/>
                <a:cs typeface="Verdana" pitchFamily="34" charset="0"/>
              </a:defRPr>
            </a:lvl2pPr>
            <a:lvl3pPr>
              <a:buNone/>
              <a:defRPr sz="1400">
                <a:latin typeface="Verdana" pitchFamily="34" charset="0"/>
                <a:ea typeface="Verdana" pitchFamily="34" charset="0"/>
                <a:cs typeface="Verdana" pitchFamily="34" charset="0"/>
              </a:defRPr>
            </a:lvl3pPr>
            <a:lvl4pPr>
              <a:buNone/>
              <a:defRPr sz="1400">
                <a:latin typeface="Verdana" pitchFamily="34" charset="0"/>
                <a:ea typeface="Verdana" pitchFamily="34" charset="0"/>
                <a:cs typeface="Verdana" pitchFamily="34" charset="0"/>
              </a:defRPr>
            </a:lvl4pPr>
            <a:lvl5pPr>
              <a:buNone/>
              <a:defRPr sz="14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Paste chart here OR</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219200"/>
            <a:ext cx="4041775" cy="639762"/>
          </a:xfrm>
        </p:spPr>
        <p:txBody>
          <a:bodyPr anchor="b">
            <a:normAutofit/>
          </a:bodyPr>
          <a:lstStyle>
            <a:lvl1pPr marL="0" indent="0">
              <a:buNone/>
              <a:defRPr sz="18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chart title</a:t>
            </a:r>
          </a:p>
        </p:txBody>
      </p:sp>
      <p:sp>
        <p:nvSpPr>
          <p:cNvPr id="6" name="Content Placeholder 5"/>
          <p:cNvSpPr>
            <a:spLocks noGrp="1"/>
          </p:cNvSpPr>
          <p:nvPr>
            <p:ph sz="quarter" idx="4" hasCustomPrompt="1"/>
          </p:nvPr>
        </p:nvSpPr>
        <p:spPr>
          <a:xfrm>
            <a:off x="4645025" y="1828801"/>
            <a:ext cx="4041775" cy="3962400"/>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600">
                <a:latin typeface="Verdana" pitchFamily="34" charset="0"/>
                <a:ea typeface="Verdana" pitchFamily="34" charset="0"/>
                <a:cs typeface="Verdana" pitchFamily="34" charset="0"/>
              </a:defRPr>
            </a:lvl1pPr>
            <a:lvl2pPr>
              <a:defRPr sz="1400">
                <a:latin typeface="Verdana" pitchFamily="34" charset="0"/>
                <a:ea typeface="Verdana" pitchFamily="34" charset="0"/>
                <a:cs typeface="Verdana" pitchFamily="34" charset="0"/>
              </a:defRPr>
            </a:lvl2pPr>
            <a:lvl3pPr>
              <a:defRPr sz="1400">
                <a:latin typeface="Verdana" pitchFamily="34" charset="0"/>
                <a:ea typeface="Verdana" pitchFamily="34" charset="0"/>
                <a:cs typeface="Verdana" pitchFamily="34" charset="0"/>
              </a:defRPr>
            </a:lvl3pPr>
            <a:lvl4pPr>
              <a:defRPr sz="1400">
                <a:latin typeface="Verdana" pitchFamily="34" charset="0"/>
                <a:ea typeface="Verdana" pitchFamily="34" charset="0"/>
                <a:cs typeface="Verdana" pitchFamily="34" charset="0"/>
              </a:defRPr>
            </a:lvl4pPr>
            <a:lvl5pPr>
              <a:defRPr sz="14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Paste chart here OR</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248400"/>
            <a:ext cx="1219200" cy="365125"/>
          </a:xfrm>
        </p:spPr>
        <p:txBody>
          <a:bodyPr/>
          <a:lstStyle/>
          <a:p>
            <a:fld id="{9B855AF8-0094-43D5-8F89-5AB58B08CE88}" type="datetime4">
              <a:rPr lang="en-US" smtClean="0"/>
              <a:pPr/>
              <a:t>April 10, 2014</a:t>
            </a:fld>
            <a:endParaRPr lang="en-US"/>
          </a:p>
        </p:txBody>
      </p:sp>
      <p:sp>
        <p:nvSpPr>
          <p:cNvPr id="8" name="Footer Placeholder 7"/>
          <p:cNvSpPr>
            <a:spLocks noGrp="1"/>
          </p:cNvSpPr>
          <p:nvPr>
            <p:ph type="ftr" sz="quarter" idx="11"/>
          </p:nvPr>
        </p:nvSpPr>
        <p:spPr/>
        <p:txBody>
          <a:bodyPr/>
          <a:lstStyle/>
          <a:p>
            <a:r>
              <a:rPr lang="en-US" smtClean="0"/>
              <a:t>www.pewproject.org</a:t>
            </a:r>
            <a:endParaRPr lang="en-US" dirty="0"/>
          </a:p>
        </p:txBody>
      </p:sp>
      <p:sp>
        <p:nvSpPr>
          <p:cNvPr id="9" name="Slide Number Placeholder 8"/>
          <p:cNvSpPr>
            <a:spLocks noGrp="1"/>
          </p:cNvSpPr>
          <p:nvPr>
            <p:ph type="sldNum" sz="quarter" idx="12"/>
          </p:nvPr>
        </p:nvSpPr>
        <p:spPr/>
        <p:txBody>
          <a:bodyPr/>
          <a:lstStyle/>
          <a:p>
            <a:fld id="{E2B37319-2E82-4D56-ADBC-557F98406E39}" type="slidenum">
              <a:rPr lang="en-US" smtClean="0"/>
              <a:pPr/>
              <a:t>‹#›</a:t>
            </a:fld>
            <a:endParaRPr lang="en-US"/>
          </a:p>
        </p:txBody>
      </p:sp>
      <p:sp>
        <p:nvSpPr>
          <p:cNvPr id="10" name="Text Placeholder 7"/>
          <p:cNvSpPr>
            <a:spLocks noGrp="1"/>
          </p:cNvSpPr>
          <p:nvPr>
            <p:ph type="body" sz="quarter" idx="13"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2 graph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slide title</a:t>
            </a:r>
            <a:endParaRPr lang="en-US" dirty="0"/>
          </a:p>
        </p:txBody>
      </p:sp>
      <p:sp>
        <p:nvSpPr>
          <p:cNvPr id="5" name="Date Placeholder 4"/>
          <p:cNvSpPr>
            <a:spLocks noGrp="1"/>
          </p:cNvSpPr>
          <p:nvPr>
            <p:ph type="dt" sz="half" idx="10"/>
          </p:nvPr>
        </p:nvSpPr>
        <p:spPr>
          <a:xfrm>
            <a:off x="457200" y="6248400"/>
            <a:ext cx="1219200" cy="365125"/>
          </a:xfrm>
        </p:spPr>
        <p:txBody>
          <a:bodyPr/>
          <a:lstStyle/>
          <a:p>
            <a:fld id="{8B82A246-B949-4BE4-BEA5-462CF74F3E30}" type="datetime4">
              <a:rPr lang="en-US" smtClean="0"/>
              <a:pPr/>
              <a:t>April 10, 2014</a:t>
            </a:fld>
            <a:endParaRPr lang="en-US"/>
          </a:p>
        </p:txBody>
      </p:sp>
      <p:sp>
        <p:nvSpPr>
          <p:cNvPr id="6" name="Footer Placeholder 5"/>
          <p:cNvSpPr>
            <a:spLocks noGrp="1"/>
          </p:cNvSpPr>
          <p:nvPr>
            <p:ph type="ftr" sz="quarter" idx="11"/>
          </p:nvPr>
        </p:nvSpPr>
        <p:spPr/>
        <p:txBody>
          <a:bodyPr/>
          <a:lstStyle/>
          <a:p>
            <a:r>
              <a:rPr lang="en-US" smtClean="0"/>
              <a:t>www.pewproject.org</a:t>
            </a:r>
            <a:endParaRPr lang="en-US"/>
          </a:p>
        </p:txBody>
      </p:sp>
      <p:sp>
        <p:nvSpPr>
          <p:cNvPr id="7" name="Slide Number Placeholder 6"/>
          <p:cNvSpPr>
            <a:spLocks noGrp="1"/>
          </p:cNvSpPr>
          <p:nvPr>
            <p:ph type="sldNum" sz="quarter" idx="12"/>
          </p:nvPr>
        </p:nvSpPr>
        <p:spPr/>
        <p:txBody>
          <a:bodyPr/>
          <a:lstStyle/>
          <a:p>
            <a:fld id="{E2B37319-2E82-4D56-ADBC-557F98406E39}" type="slidenum">
              <a:rPr lang="en-US" smtClean="0"/>
              <a:pPr/>
              <a:t>‹#›</a:t>
            </a:fld>
            <a:endParaRPr lang="en-US"/>
          </a:p>
        </p:txBody>
      </p:sp>
      <p:sp>
        <p:nvSpPr>
          <p:cNvPr id="9" name="Text Placeholder 8"/>
          <p:cNvSpPr>
            <a:spLocks noGrp="1"/>
          </p:cNvSpPr>
          <p:nvPr>
            <p:ph type="body" sz="quarter" idx="13" hasCustomPrompt="1"/>
          </p:nvPr>
        </p:nvSpPr>
        <p:spPr>
          <a:xfrm>
            <a:off x="457200" y="990600"/>
            <a:ext cx="8229600" cy="457200"/>
          </a:xfrm>
        </p:spPr>
        <p:txBody>
          <a:bodyPr anchor="b"/>
          <a:lstStyle>
            <a:lvl1pPr algn="ctr">
              <a:defRPr b="0" i="1">
                <a:solidFill>
                  <a:schemeClr val="bg1">
                    <a:lumMod val="50000"/>
                  </a:schemeClr>
                </a:solidFill>
                <a:latin typeface="Georgia" pitchFamily="18" charset="0"/>
              </a:defRPr>
            </a:lvl1pPr>
          </a:lstStyle>
          <a:p>
            <a:pPr lvl="0"/>
            <a:r>
              <a:rPr lang="en-US" dirty="0" smtClean="0"/>
              <a:t>Click to edit subtitle</a:t>
            </a:r>
          </a:p>
        </p:txBody>
      </p:sp>
      <p:sp>
        <p:nvSpPr>
          <p:cNvPr id="10" name="Text Placeholder 2"/>
          <p:cNvSpPr>
            <a:spLocks noGrp="1"/>
          </p:cNvSpPr>
          <p:nvPr>
            <p:ph type="body" idx="1" hasCustomPrompt="1"/>
          </p:nvPr>
        </p:nvSpPr>
        <p:spPr>
          <a:xfrm>
            <a:off x="457200" y="1295400"/>
            <a:ext cx="4040188" cy="639762"/>
          </a:xfrm>
        </p:spPr>
        <p:txBody>
          <a:bodyPr anchor="b">
            <a:noAutofit/>
          </a:bodyPr>
          <a:lstStyle>
            <a:lvl1pPr marL="0" indent="0">
              <a:buNone/>
              <a:defRPr sz="1800" b="1" baseline="0">
                <a:latin typeface="Arial" pitchFamily="34" charset="0"/>
                <a:ea typeface="Verdana"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chart title</a:t>
            </a:r>
          </a:p>
        </p:txBody>
      </p:sp>
      <p:sp>
        <p:nvSpPr>
          <p:cNvPr id="11" name="Content Placeholder 3"/>
          <p:cNvSpPr>
            <a:spLocks noGrp="1"/>
          </p:cNvSpPr>
          <p:nvPr>
            <p:ph sz="half" idx="2" hasCustomPrompt="1"/>
          </p:nvPr>
        </p:nvSpPr>
        <p:spPr>
          <a:xfrm>
            <a:off x="457200" y="1905001"/>
            <a:ext cx="4040188" cy="3886200"/>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600">
                <a:latin typeface="Verdana" pitchFamily="34" charset="0"/>
                <a:ea typeface="Verdana" pitchFamily="34" charset="0"/>
                <a:cs typeface="Verdana" pitchFamily="34" charset="0"/>
              </a:defRPr>
            </a:lvl1pPr>
            <a:lvl2pPr>
              <a:buNone/>
              <a:defRPr sz="1400">
                <a:latin typeface="Verdana" pitchFamily="34" charset="0"/>
                <a:ea typeface="Verdana" pitchFamily="34" charset="0"/>
                <a:cs typeface="Verdana" pitchFamily="34" charset="0"/>
              </a:defRPr>
            </a:lvl2pPr>
            <a:lvl3pPr>
              <a:buNone/>
              <a:defRPr sz="1400">
                <a:latin typeface="Verdana" pitchFamily="34" charset="0"/>
                <a:ea typeface="Verdana" pitchFamily="34" charset="0"/>
                <a:cs typeface="Verdana" pitchFamily="34" charset="0"/>
              </a:defRPr>
            </a:lvl3pPr>
            <a:lvl4pPr>
              <a:buNone/>
              <a:defRPr sz="1400">
                <a:latin typeface="Verdana" pitchFamily="34" charset="0"/>
                <a:ea typeface="Verdana" pitchFamily="34" charset="0"/>
                <a:cs typeface="Verdana" pitchFamily="34" charset="0"/>
              </a:defRPr>
            </a:lvl4pPr>
            <a:lvl5pPr>
              <a:buNone/>
              <a:defRPr sz="14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Paste chart here OR</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4"/>
          <p:cNvSpPr>
            <a:spLocks noGrp="1"/>
          </p:cNvSpPr>
          <p:nvPr>
            <p:ph type="body" sz="quarter" idx="3" hasCustomPrompt="1"/>
          </p:nvPr>
        </p:nvSpPr>
        <p:spPr>
          <a:xfrm>
            <a:off x="4645025" y="1295400"/>
            <a:ext cx="4041775" cy="639762"/>
          </a:xfrm>
        </p:spPr>
        <p:txBody>
          <a:bodyPr anchor="b">
            <a:normAutofit/>
          </a:bodyPr>
          <a:lstStyle>
            <a:lvl1pPr marL="0" indent="0">
              <a:buNone/>
              <a:defRPr sz="18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chart title</a:t>
            </a:r>
          </a:p>
        </p:txBody>
      </p:sp>
      <p:sp>
        <p:nvSpPr>
          <p:cNvPr id="13" name="Content Placeholder 5"/>
          <p:cNvSpPr>
            <a:spLocks noGrp="1"/>
          </p:cNvSpPr>
          <p:nvPr>
            <p:ph sz="quarter" idx="4" hasCustomPrompt="1"/>
          </p:nvPr>
        </p:nvSpPr>
        <p:spPr>
          <a:xfrm>
            <a:off x="4645025" y="1905001"/>
            <a:ext cx="4041775" cy="3886200"/>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600">
                <a:latin typeface="Verdana" pitchFamily="34" charset="0"/>
                <a:ea typeface="Verdana" pitchFamily="34" charset="0"/>
                <a:cs typeface="Verdana" pitchFamily="34" charset="0"/>
              </a:defRPr>
            </a:lvl1pPr>
            <a:lvl2pPr>
              <a:defRPr sz="1400">
                <a:latin typeface="Verdana" pitchFamily="34" charset="0"/>
                <a:ea typeface="Verdana" pitchFamily="34" charset="0"/>
                <a:cs typeface="Verdana" pitchFamily="34" charset="0"/>
              </a:defRPr>
            </a:lvl2pPr>
            <a:lvl3pPr>
              <a:defRPr sz="1400">
                <a:latin typeface="Verdana" pitchFamily="34" charset="0"/>
                <a:ea typeface="Verdana" pitchFamily="34" charset="0"/>
                <a:cs typeface="Verdana" pitchFamily="34" charset="0"/>
              </a:defRPr>
            </a:lvl3pPr>
            <a:lvl4pPr>
              <a:defRPr sz="1400">
                <a:latin typeface="Verdana" pitchFamily="34" charset="0"/>
                <a:ea typeface="Verdana" pitchFamily="34" charset="0"/>
                <a:cs typeface="Verdana" pitchFamily="34" charset="0"/>
              </a:defRPr>
            </a:lvl4pPr>
            <a:lvl5pPr>
              <a:defRPr sz="14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Paste chart here OR</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7"/>
          <p:cNvSpPr>
            <a:spLocks noGrp="1"/>
          </p:cNvSpPr>
          <p:nvPr>
            <p:ph type="body" sz="quarter" idx="14"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slide title</a:t>
            </a:r>
            <a:endParaRPr lang="en-US" dirty="0"/>
          </a:p>
        </p:txBody>
      </p:sp>
      <p:sp>
        <p:nvSpPr>
          <p:cNvPr id="3" name="Date Placeholder 2"/>
          <p:cNvSpPr>
            <a:spLocks noGrp="1"/>
          </p:cNvSpPr>
          <p:nvPr>
            <p:ph type="dt" sz="half" idx="10"/>
          </p:nvPr>
        </p:nvSpPr>
        <p:spPr/>
        <p:txBody>
          <a:bodyPr/>
          <a:lstStyle/>
          <a:p>
            <a:fld id="{215D86A1-AE8F-46E8-BA76-B9B2DF704D0B}" type="datetime4">
              <a:rPr lang="en-US" smtClean="0"/>
              <a:pPr/>
              <a:t>April 10, 2014</a:t>
            </a:fld>
            <a:endParaRPr lang="en-US"/>
          </a:p>
        </p:txBody>
      </p:sp>
      <p:sp>
        <p:nvSpPr>
          <p:cNvPr id="4" name="Footer Placeholder 3"/>
          <p:cNvSpPr>
            <a:spLocks noGrp="1"/>
          </p:cNvSpPr>
          <p:nvPr>
            <p:ph type="ftr" sz="quarter" idx="11"/>
          </p:nvPr>
        </p:nvSpPr>
        <p:spPr/>
        <p:txBody>
          <a:bodyPr/>
          <a:lstStyle/>
          <a:p>
            <a:r>
              <a:rPr lang="en-US" smtClean="0"/>
              <a:t>www.pewproject.org</a:t>
            </a:r>
            <a:endParaRPr lang="en-US"/>
          </a:p>
        </p:txBody>
      </p:sp>
      <p:sp>
        <p:nvSpPr>
          <p:cNvPr id="5" name="Slide Number Placeholder 4"/>
          <p:cNvSpPr>
            <a:spLocks noGrp="1"/>
          </p:cNvSpPr>
          <p:nvPr>
            <p:ph type="sldNum" sz="quarter" idx="12"/>
          </p:nvPr>
        </p:nvSpPr>
        <p:spPr/>
        <p:txBody>
          <a:bodyPr/>
          <a:lstStyle/>
          <a:p>
            <a:fld id="{E2B37319-2E82-4D56-ADBC-557F98406E39}" type="slidenum">
              <a:rPr lang="en-US" smtClean="0"/>
              <a:pPr/>
              <a:t>‹#›</a:t>
            </a:fld>
            <a:endParaRPr lang="en-US"/>
          </a:p>
        </p:txBody>
      </p:sp>
      <p:sp>
        <p:nvSpPr>
          <p:cNvPr id="6" name="Text Placeholder 7"/>
          <p:cNvSpPr>
            <a:spLocks noGrp="1"/>
          </p:cNvSpPr>
          <p:nvPr>
            <p:ph type="body" sz="quarter" idx="13"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6483D-303C-48F5-80BA-8D1BDECCD943}" type="datetime4">
              <a:rPr lang="en-US" smtClean="0"/>
              <a:pPr/>
              <a:t>April 10, 2014</a:t>
            </a:fld>
            <a:endParaRPr lang="en-US"/>
          </a:p>
        </p:txBody>
      </p:sp>
      <p:sp>
        <p:nvSpPr>
          <p:cNvPr id="3" name="Footer Placeholder 2"/>
          <p:cNvSpPr>
            <a:spLocks noGrp="1"/>
          </p:cNvSpPr>
          <p:nvPr>
            <p:ph type="ftr" sz="quarter" idx="11"/>
          </p:nvPr>
        </p:nvSpPr>
        <p:spPr/>
        <p:txBody>
          <a:bodyPr/>
          <a:lstStyle/>
          <a:p>
            <a:r>
              <a:rPr lang="en-US" smtClean="0"/>
              <a:t>www.pewproject.org</a:t>
            </a:r>
            <a:endParaRPr lang="en-US"/>
          </a:p>
        </p:txBody>
      </p:sp>
      <p:sp>
        <p:nvSpPr>
          <p:cNvPr id="4" name="Slide Number Placeholder 3"/>
          <p:cNvSpPr>
            <a:spLocks noGrp="1"/>
          </p:cNvSpPr>
          <p:nvPr>
            <p:ph type="sldNum" sz="quarter" idx="12"/>
          </p:nvPr>
        </p:nvSpPr>
        <p:spPr/>
        <p:txBody>
          <a:bodyPr/>
          <a:lstStyle/>
          <a:p>
            <a:fld id="{E2B37319-2E82-4D56-ADBC-557F98406E39}" type="slidenum">
              <a:rPr lang="en-US" smtClean="0"/>
              <a:pPr/>
              <a:t>‹#›</a:t>
            </a:fld>
            <a:endParaRPr lang="en-US"/>
          </a:p>
        </p:txBody>
      </p:sp>
      <p:sp>
        <p:nvSpPr>
          <p:cNvPr id="5" name="Text Placeholder 7"/>
          <p:cNvSpPr>
            <a:spLocks noGrp="1"/>
          </p:cNvSpPr>
          <p:nvPr>
            <p:ph type="body" sz="quarter" idx="13" hasCustomPrompt="1"/>
          </p:nvPr>
        </p:nvSpPr>
        <p:spPr>
          <a:xfrm>
            <a:off x="457200" y="5867400"/>
            <a:ext cx="7620000" cy="228600"/>
          </a:xfrm>
        </p:spPr>
        <p:txBody>
          <a:bodyPr/>
          <a:lstStyle>
            <a:lvl1pPr>
              <a:defRPr sz="1000" b="0" baseline="0">
                <a:latin typeface="+mn-lt"/>
              </a:defRPr>
            </a:lvl1pPr>
          </a:lstStyle>
          <a:p>
            <a:pPr lvl="0"/>
            <a:r>
              <a:rPr lang="en-US" dirty="0" smtClean="0"/>
              <a:t>Click to add Source Note, etc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264275"/>
            <a:ext cx="1219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143470-16DF-460A-BC96-502A97480E6E}" type="datetime4">
              <a:rPr lang="en-US" smtClean="0"/>
              <a:pPr/>
              <a:t>April 10, 2014</a:t>
            </a:fld>
            <a:endParaRPr lang="en-US" dirty="0"/>
          </a:p>
        </p:txBody>
      </p:sp>
      <p:sp>
        <p:nvSpPr>
          <p:cNvPr id="5" name="Footer Placeholder 4"/>
          <p:cNvSpPr>
            <a:spLocks noGrp="1"/>
          </p:cNvSpPr>
          <p:nvPr>
            <p:ph type="ftr" sz="quarter" idx="3"/>
          </p:nvPr>
        </p:nvSpPr>
        <p:spPr>
          <a:xfrm>
            <a:off x="1752600" y="6248400"/>
            <a:ext cx="5715000" cy="365125"/>
          </a:xfrm>
          <a:prstGeom prst="rect">
            <a:avLst/>
          </a:prstGeom>
        </p:spPr>
        <p:txBody>
          <a:bodyPr vert="horz" lIns="0" tIns="45720" rIns="0" bIns="45720" rtlCol="0" anchor="ctr"/>
          <a:lstStyle>
            <a:lvl1pPr algn="ctr">
              <a:defRPr sz="1000">
                <a:solidFill>
                  <a:schemeClr val="tx1">
                    <a:tint val="75000"/>
                  </a:schemeClr>
                </a:solidFill>
              </a:defRPr>
            </a:lvl1pPr>
          </a:lstStyle>
          <a:p>
            <a:pPr fontAlgn="base">
              <a:spcBef>
                <a:spcPct val="0"/>
              </a:spcBef>
              <a:spcAft>
                <a:spcPts val="1200"/>
              </a:spcAft>
            </a:pPr>
            <a:r>
              <a:rPr lang="en-US" dirty="0" smtClean="0">
                <a:solidFill>
                  <a:srgbClr val="808080"/>
                </a:solidFill>
                <a:latin typeface="Verdana" pitchFamily="34" charset="0"/>
                <a:ea typeface="Verdana" pitchFamily="34" charset="0"/>
                <a:cs typeface="Verdana" pitchFamily="34" charset="0"/>
              </a:rPr>
              <a:t>www.pewproject.org</a:t>
            </a:r>
            <a:endParaRPr lang="en-US" dirty="0">
              <a:solidFill>
                <a:srgbClr val="808080"/>
              </a:solidFill>
              <a:latin typeface="Verdana" pitchFamily="34" charset="0"/>
              <a:ea typeface="Verdana" pitchFamily="34" charset="0"/>
              <a:cs typeface="Verdana" pitchFamily="34" charset="0"/>
            </a:endParaRPr>
          </a:p>
        </p:txBody>
      </p:sp>
      <p:sp>
        <p:nvSpPr>
          <p:cNvPr id="6" name="Slide Number Placeholder 5"/>
          <p:cNvSpPr>
            <a:spLocks noGrp="1"/>
          </p:cNvSpPr>
          <p:nvPr>
            <p:ph type="sldNum" sz="quarter" idx="4"/>
          </p:nvPr>
        </p:nvSpPr>
        <p:spPr>
          <a:xfrm>
            <a:off x="7620000" y="6248400"/>
            <a:ext cx="10668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2B37319-2E82-4D56-ADBC-557F98406E39}" type="slidenum">
              <a:rPr lang="en-US" smtClean="0"/>
              <a:pPr/>
              <a:t>‹#›</a:t>
            </a:fld>
            <a:endParaRPr lang="en-US" dirty="0"/>
          </a:p>
        </p:txBody>
      </p:sp>
      <p:sp>
        <p:nvSpPr>
          <p:cNvPr id="7" name="Rectangle 6"/>
          <p:cNvSpPr/>
          <p:nvPr/>
        </p:nvSpPr>
        <p:spPr>
          <a:xfrm>
            <a:off x="0" y="0"/>
            <a:ext cx="1524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91600" y="0"/>
            <a:ext cx="1524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4495800" y="-4343400"/>
            <a:ext cx="152400" cy="8839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4572000" y="2286000"/>
            <a:ext cx="152400" cy="8991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52400" y="6248400"/>
            <a:ext cx="8839200" cy="0"/>
          </a:xfrm>
          <a:prstGeom prst="line">
            <a:avLst/>
          </a:prstGeom>
          <a:ln w="95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9" r:id="rId2"/>
    <p:sldLayoutId id="2147483658" r:id="rId3"/>
    <p:sldLayoutId id="2147483650" r:id="rId4"/>
    <p:sldLayoutId id="2147483651" r:id="rId5"/>
    <p:sldLayoutId id="2147483653" r:id="rId6"/>
    <p:sldLayoutId id="2147483652" r:id="rId7"/>
    <p:sldLayoutId id="2147483654" r:id="rId8"/>
    <p:sldLayoutId id="2147483655" r:id="rId9"/>
    <p:sldLayoutId id="2147483660" r:id="rId10"/>
    <p:sldLayoutId id="2147483662" r:id="rId11"/>
    <p:sldLayoutId id="2147483663" r:id="rId12"/>
    <p:sldLayoutId id="2147483665" r:id="rId13"/>
    <p:sldLayoutId id="2147483667" r:id="rId14"/>
  </p:sldLayoutIdLst>
  <p:hf hdr="0"/>
  <p:txStyles>
    <p:titleStyle>
      <a:lvl1pPr algn="ctr" defTabSz="914400" rtl="0" eaLnBrk="1" latinLnBrk="0" hangingPunct="1">
        <a:spcBef>
          <a:spcPct val="0"/>
        </a:spcBef>
        <a:buNone/>
        <a:defRPr sz="24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None/>
        <a:defRPr sz="18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None/>
        <a:defRPr sz="16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None/>
        <a:defRPr sz="16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None/>
        <a:defRPr sz="16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None/>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chart" Target="../charts/char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hyperlink" Target="http://bit.ly/dUvWe3" TargetMode="External"/><Relationship Id="rId4" Type="http://schemas.openxmlformats.org/officeDocument/2006/relationships/hyperlink" Target="http://bit.ly/100qMub" TargetMode="External"/><Relationship Id="rId5" Type="http://schemas.openxmlformats.org/officeDocument/2006/relationships/hyperlink" Target="http://www.pewresearch.org/" TargetMode="External"/><Relationship Id="rId6"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chart" Target="../charts/char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chart" Target="../charts/char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 Id="rId3" Type="http://schemas.openxmlformats.org/officeDocument/2006/relationships/chart" Target="../charts/char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pewinternet.org/Reports/2012/Hyperconnected-lives.aspx" TargetMode="External"/><Relationship Id="rId4" Type="http://schemas.openxmlformats.org/officeDocument/2006/relationships/image" Target="../media/image6.jpeg"/><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 Id="rId3" Type="http://schemas.openxmlformats.org/officeDocument/2006/relationships/image" Target="../media/image7.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 Id="rId3" Type="http://schemas.openxmlformats.org/officeDocument/2006/relationships/image" Target="../media/image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 Id="rId3" Type="http://schemas.openxmlformats.org/officeDocument/2006/relationships/image" Target="../media/image9.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8.xml"/><Relationship Id="rId3" Type="http://schemas.openxmlformats.org/officeDocument/2006/relationships/chart" Target="../charts/char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9.xml"/><Relationship Id="rId3"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hyperlink" Target="mailto:lrainie@pewinternet.org" TargetMode="External"/><Relationship Id="rId4" Type="http://schemas.openxmlformats.org/officeDocument/2006/relationships/hyperlink" Target="mailto:kzickuhr@pewinternet.org" TargetMode="External"/><Relationship Id="rId5" Type="http://schemas.openxmlformats.org/officeDocument/2006/relationships/hyperlink" Target="mailto:mmadden@pewinternet.org" TargetMode="External"/><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086600" cy="1752600"/>
          </a:xfrm>
        </p:spPr>
        <p:txBody>
          <a:bodyPr/>
          <a:lstStyle/>
          <a:p>
            <a:r>
              <a:rPr lang="en-US" dirty="0" smtClean="0"/>
              <a:t>Teens and Libraries in Today’s Digital World</a:t>
            </a:r>
            <a:endParaRPr lang="en-US" dirty="0"/>
          </a:p>
        </p:txBody>
      </p:sp>
      <p:sp>
        <p:nvSpPr>
          <p:cNvPr id="3" name="Subtitle 2"/>
          <p:cNvSpPr>
            <a:spLocks noGrp="1"/>
          </p:cNvSpPr>
          <p:nvPr>
            <p:ph type="subTitle" idx="1"/>
          </p:nvPr>
        </p:nvSpPr>
        <p:spPr>
          <a:xfrm>
            <a:off x="609600" y="3657600"/>
            <a:ext cx="3733800" cy="457200"/>
          </a:xfrm>
        </p:spPr>
        <p:txBody>
          <a:bodyPr/>
          <a:lstStyle/>
          <a:p>
            <a:r>
              <a:rPr lang="en-US" dirty="0" smtClean="0">
                <a:solidFill>
                  <a:schemeClr val="tx1"/>
                </a:solidFill>
              </a:rPr>
              <a:t>Lee Rainie</a:t>
            </a:r>
            <a:endParaRPr lang="en-US" dirty="0">
              <a:solidFill>
                <a:schemeClr val="tx1"/>
              </a:solidFill>
            </a:endParaRPr>
          </a:p>
        </p:txBody>
      </p:sp>
      <p:sp>
        <p:nvSpPr>
          <p:cNvPr id="5" name="Text Placeholder 4"/>
          <p:cNvSpPr>
            <a:spLocks noGrp="1"/>
          </p:cNvSpPr>
          <p:nvPr>
            <p:ph type="body" sz="quarter" idx="14"/>
          </p:nvPr>
        </p:nvSpPr>
        <p:spPr>
          <a:xfrm>
            <a:off x="609600" y="3962400"/>
            <a:ext cx="3733800" cy="381000"/>
          </a:xfrm>
        </p:spPr>
        <p:txBody>
          <a:bodyPr>
            <a:normAutofit/>
          </a:bodyPr>
          <a:lstStyle/>
          <a:p>
            <a:r>
              <a:rPr lang="en-US" dirty="0" smtClean="0">
                <a:solidFill>
                  <a:schemeClr val="tx1"/>
                </a:solidFill>
              </a:rPr>
              <a:t>Director – Pew Internet Project</a:t>
            </a:r>
            <a:endParaRPr lang="en-US" dirty="0">
              <a:solidFill>
                <a:schemeClr val="tx1"/>
              </a:solidFill>
            </a:endParaRPr>
          </a:p>
        </p:txBody>
      </p:sp>
      <p:sp>
        <p:nvSpPr>
          <p:cNvPr id="9" name="Text Placeholder 5"/>
          <p:cNvSpPr>
            <a:spLocks noGrp="1"/>
          </p:cNvSpPr>
          <p:nvPr>
            <p:ph type="body" sz="quarter" idx="15"/>
          </p:nvPr>
        </p:nvSpPr>
        <p:spPr>
          <a:xfrm>
            <a:off x="609600" y="5181600"/>
            <a:ext cx="5867400" cy="1143000"/>
          </a:xfrm>
        </p:spPr>
        <p:txBody>
          <a:bodyPr>
            <a:normAutofit/>
          </a:bodyPr>
          <a:lstStyle/>
          <a:p>
            <a:r>
              <a:rPr lang="en-US" sz="1600" i="0" dirty="0" smtClean="0">
                <a:solidFill>
                  <a:schemeClr val="tx1"/>
                </a:solidFill>
              </a:rPr>
              <a:t>April 9, 2014</a:t>
            </a:r>
          </a:p>
          <a:p>
            <a:pPr>
              <a:spcAft>
                <a:spcPts val="1200"/>
              </a:spcAft>
            </a:pPr>
            <a:r>
              <a:rPr lang="en-US" sz="1600" i="0" dirty="0" smtClean="0">
                <a:solidFill>
                  <a:schemeClr val="tx1"/>
                </a:solidFill>
              </a:rPr>
              <a:t>Texas Library Association</a:t>
            </a:r>
          </a:p>
          <a:p>
            <a:r>
              <a:rPr lang="en-US" sz="1600" i="0" dirty="0" smtClean="0">
                <a:solidFill>
                  <a:schemeClr val="tx1"/>
                </a:solidFill>
              </a:rPr>
              <a:t>@lrainie  |  @</a:t>
            </a:r>
            <a:r>
              <a:rPr lang="en-US" sz="1600" i="0" dirty="0" err="1" smtClean="0">
                <a:solidFill>
                  <a:schemeClr val="tx1"/>
                </a:solidFill>
              </a:rPr>
              <a:t>pewinternet</a:t>
            </a:r>
            <a:r>
              <a:rPr lang="en-US" sz="1600" i="0" dirty="0" smtClean="0">
                <a:solidFill>
                  <a:schemeClr val="tx1"/>
                </a:solidFill>
              </a:rPr>
              <a:t>   |  @</a:t>
            </a:r>
            <a:r>
              <a:rPr lang="en-US" sz="1600" i="0" dirty="0" err="1" smtClean="0">
                <a:solidFill>
                  <a:schemeClr val="tx1"/>
                </a:solidFill>
              </a:rPr>
              <a:t>pewresearch</a:t>
            </a:r>
            <a:endParaRPr lang="en-US" sz="1600" i="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2590800" cy="4525963"/>
          </a:xfrm>
        </p:spPr>
        <p:txBody>
          <a:bodyPr>
            <a:normAutofit fontScale="92500"/>
          </a:bodyPr>
          <a:lstStyle/>
          <a:p>
            <a:r>
              <a:rPr lang="en-US" dirty="0" smtClean="0"/>
              <a:t>65% agree to some extent that “</a:t>
            </a:r>
            <a:r>
              <a:rPr lang="en-US" u="sng" dirty="0" smtClean="0"/>
              <a:t>the internet makes today’s students more self-sufficient researchers”</a:t>
            </a:r>
          </a:p>
          <a:p>
            <a:endParaRPr lang="en-US" dirty="0"/>
          </a:p>
        </p:txBody>
      </p:sp>
      <p:pic>
        <p:nvPicPr>
          <p:cNvPr id="5" name="Picture 2" descr="https://encrypted-tbn3.gstatic.com/images?q=tbn:ANd9GcTKXs5Tk6dHu0NnkiA3LqYxIx0YD_F1iHEytYrV6U8TcDShdeez"/>
          <p:cNvPicPr>
            <a:picLocks noChangeAspect="1" noChangeArrowheads="1"/>
          </p:cNvPicPr>
          <p:nvPr/>
        </p:nvPicPr>
        <p:blipFill>
          <a:blip r:embed="rId3" cstate="print"/>
          <a:srcRect/>
          <a:stretch>
            <a:fillRect/>
          </a:stretch>
        </p:blipFill>
        <p:spPr bwMode="auto">
          <a:xfrm>
            <a:off x="3348037" y="2357437"/>
            <a:ext cx="2747963" cy="2747963"/>
          </a:xfrm>
          <a:prstGeom prst="rect">
            <a:avLst/>
          </a:prstGeom>
          <a:noFill/>
        </p:spPr>
      </p:pic>
      <p:sp>
        <p:nvSpPr>
          <p:cNvPr id="6" name="Content Placeholder 3"/>
          <p:cNvSpPr txBox="1">
            <a:spLocks/>
          </p:cNvSpPr>
          <p:nvPr/>
        </p:nvSpPr>
        <p:spPr>
          <a:xfrm>
            <a:off x="6324600" y="1676400"/>
            <a:ext cx="24384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60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83% agree that the </a:t>
            </a:r>
            <a:r>
              <a:rPr kumimoji="0" lang="en-US" sz="2600" b="1" i="0" u="sng"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“amount of information available online today is overwhelming to most students”</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03879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2743200" cy="4525963"/>
          </a:xfrm>
        </p:spPr>
        <p:txBody>
          <a:bodyPr>
            <a:normAutofit fontScale="92500"/>
          </a:bodyPr>
          <a:lstStyle/>
          <a:p>
            <a:r>
              <a:rPr lang="en-US" dirty="0" smtClean="0"/>
              <a:t>90% agree that “</a:t>
            </a:r>
            <a:r>
              <a:rPr lang="en-US" u="sng" dirty="0" smtClean="0"/>
              <a:t>the internet encourages learning by connecting students to resources about topics of interest to them”</a:t>
            </a:r>
            <a:endParaRPr lang="en-US" u="sng" dirty="0"/>
          </a:p>
        </p:txBody>
      </p:sp>
      <p:sp>
        <p:nvSpPr>
          <p:cNvPr id="4" name="Content Placeholder 3"/>
          <p:cNvSpPr>
            <a:spLocks noGrp="1"/>
          </p:cNvSpPr>
          <p:nvPr>
            <p:ph sz="half" idx="2"/>
          </p:nvPr>
        </p:nvSpPr>
        <p:spPr>
          <a:xfrm>
            <a:off x="5943600" y="1600200"/>
            <a:ext cx="2895600" cy="4525963"/>
          </a:xfrm>
        </p:spPr>
        <p:txBody>
          <a:bodyPr>
            <a:normAutofit fontScale="92500"/>
          </a:bodyPr>
          <a:lstStyle/>
          <a:p>
            <a:r>
              <a:rPr lang="en-US" dirty="0" smtClean="0"/>
              <a:t>71% agree that today’s digital technologies </a:t>
            </a:r>
            <a:r>
              <a:rPr lang="en-US" u="sng" dirty="0" smtClean="0"/>
              <a:t>“discourage students from using a wide range of sources when conducting research”</a:t>
            </a:r>
            <a:endParaRPr lang="en-US" u="sng" dirty="0"/>
          </a:p>
        </p:txBody>
      </p:sp>
      <p:pic>
        <p:nvPicPr>
          <p:cNvPr id="5" name="Picture 2" descr="https://encrypted-tbn3.gstatic.com/images?q=tbn:ANd9GcTKXs5Tk6dHu0NnkiA3LqYxIx0YD_F1iHEytYrV6U8TcDShdeez"/>
          <p:cNvPicPr>
            <a:picLocks noChangeAspect="1" noChangeArrowheads="1"/>
          </p:cNvPicPr>
          <p:nvPr/>
        </p:nvPicPr>
        <p:blipFill>
          <a:blip r:embed="rId3" cstate="print"/>
          <a:srcRect/>
          <a:stretch>
            <a:fillRect/>
          </a:stretch>
        </p:blipFill>
        <p:spPr bwMode="auto">
          <a:xfrm>
            <a:off x="3348037" y="2357437"/>
            <a:ext cx="2747963" cy="2747963"/>
          </a:xfrm>
          <a:prstGeom prst="rect">
            <a:avLst/>
          </a:prstGeom>
          <a:noFill/>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02487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1143000"/>
          </a:xfrm>
        </p:spPr>
        <p:txBody>
          <a:bodyPr>
            <a:normAutofit/>
          </a:bodyPr>
          <a:lstStyle/>
          <a:p>
            <a:r>
              <a:rPr lang="en-US" sz="3200" dirty="0" smtClean="0"/>
              <a:t>Grading students’ research skills</a:t>
            </a:r>
            <a:endParaRPr lang="en-US" sz="3200" dirty="0"/>
          </a:p>
        </p:txBody>
      </p:sp>
      <p:graphicFrame>
        <p:nvGraphicFramePr>
          <p:cNvPr id="6" name="Chart 5"/>
          <p:cNvGraphicFramePr/>
          <p:nvPr>
            <p:extLst>
              <p:ext uri="{D42A27DB-BD31-4B8C-83A1-F6EECF244321}">
                <p14:modId xmlns:p14="http://schemas.microsoft.com/office/powerpoint/2010/main" val="543134363"/>
              </p:ext>
            </p:extLst>
          </p:nvPr>
        </p:nvGraphicFramePr>
        <p:xfrm>
          <a:off x="-23648" y="381000"/>
          <a:ext cx="9296400" cy="6629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48249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Upshot: Learning is a process; </a:t>
            </a:r>
            <a:br>
              <a:rPr lang="en-US" dirty="0" smtClean="0"/>
            </a:br>
            <a:r>
              <a:rPr lang="en-US" dirty="0" smtClean="0"/>
              <a:t>more than it is a transaction</a:t>
            </a:r>
            <a:endParaRPr lang="en-US" dirty="0"/>
          </a:p>
        </p:txBody>
      </p:sp>
      <p:sp>
        <p:nvSpPr>
          <p:cNvPr id="3" name="Date Placeholder 2"/>
          <p:cNvSpPr>
            <a:spLocks noGrp="1"/>
          </p:cNvSpPr>
          <p:nvPr>
            <p:ph type="dt" sz="half" idx="10"/>
          </p:nvPr>
        </p:nvSpPr>
        <p:spPr/>
        <p:txBody>
          <a:bodyPr/>
          <a:lstStyle/>
          <a:p>
            <a:fld id="{3406BD45-8CC5-4B12-901C-E58AB231DA96}" type="datetime1">
              <a:rPr lang="en-US" smtClean="0"/>
              <a:t>4/10/14</a:t>
            </a:fld>
            <a:endParaRPr lang="en-US"/>
          </a:p>
        </p:txBody>
      </p:sp>
      <p:pic>
        <p:nvPicPr>
          <p:cNvPr id="1026" name="Picture 2" descr="http://blog.thinkingschoolsethiopia.com/wp-content/uploads/2012/02/collab-lrn-stude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52600"/>
            <a:ext cx="6848487"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6323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667000"/>
          </a:xfrm>
        </p:spPr>
        <p:txBody>
          <a:bodyPr>
            <a:noAutofit/>
          </a:bodyPr>
          <a:lstStyle/>
          <a:p>
            <a:r>
              <a:rPr lang="en-US" sz="3600" dirty="0" smtClean="0"/>
              <a:t>“Today’s students are really no different from previous generations, they just have different tools through which to express themselves.”</a:t>
            </a:r>
            <a:endParaRPr lang="en-US" sz="3600" dirty="0"/>
          </a:p>
        </p:txBody>
      </p:sp>
      <p:sp>
        <p:nvSpPr>
          <p:cNvPr id="3" name="TextBox 2"/>
          <p:cNvSpPr txBox="1"/>
          <p:nvPr/>
        </p:nvSpPr>
        <p:spPr>
          <a:xfrm>
            <a:off x="1371600" y="4495800"/>
            <a:ext cx="2209800" cy="830997"/>
          </a:xfrm>
          <a:prstGeom prst="rect">
            <a:avLst/>
          </a:prstGeom>
          <a:noFill/>
        </p:spPr>
        <p:txBody>
          <a:bodyPr wrap="square" rtlCol="0">
            <a:spAutoFit/>
          </a:bodyPr>
          <a:lstStyle/>
          <a:p>
            <a:pPr algn="ctr"/>
            <a:r>
              <a:rPr lang="en-US" sz="4800" dirty="0" smtClean="0"/>
              <a:t>Agree</a:t>
            </a:r>
            <a:endParaRPr lang="en-US" sz="4800" dirty="0"/>
          </a:p>
        </p:txBody>
      </p:sp>
      <p:sp>
        <p:nvSpPr>
          <p:cNvPr id="4" name="TextBox 3"/>
          <p:cNvSpPr txBox="1"/>
          <p:nvPr/>
        </p:nvSpPr>
        <p:spPr>
          <a:xfrm>
            <a:off x="5181600" y="4495800"/>
            <a:ext cx="2971800" cy="830997"/>
          </a:xfrm>
          <a:prstGeom prst="rect">
            <a:avLst/>
          </a:prstGeom>
          <a:noFill/>
        </p:spPr>
        <p:txBody>
          <a:bodyPr wrap="square" rtlCol="0">
            <a:spAutoFit/>
          </a:bodyPr>
          <a:lstStyle/>
          <a:p>
            <a:pPr algn="ctr"/>
            <a:r>
              <a:rPr lang="en-US" sz="4800" dirty="0" smtClean="0"/>
              <a:t>Disagree</a:t>
            </a:r>
            <a:endParaRPr lang="en-US" sz="4800" dirty="0"/>
          </a:p>
        </p:txBody>
      </p:sp>
      <p:sp>
        <p:nvSpPr>
          <p:cNvPr id="5" name="TextBox 4"/>
          <p:cNvSpPr txBox="1"/>
          <p:nvPr/>
        </p:nvSpPr>
        <p:spPr>
          <a:xfrm>
            <a:off x="1371600" y="5569803"/>
            <a:ext cx="2209800" cy="830997"/>
          </a:xfrm>
          <a:prstGeom prst="rect">
            <a:avLst/>
          </a:prstGeom>
          <a:noFill/>
        </p:spPr>
        <p:txBody>
          <a:bodyPr wrap="square" rtlCol="0">
            <a:spAutoFit/>
          </a:bodyPr>
          <a:lstStyle/>
          <a:p>
            <a:pPr algn="ctr"/>
            <a:r>
              <a:rPr lang="en-US" sz="4800" dirty="0" smtClean="0"/>
              <a:t>47%</a:t>
            </a:r>
            <a:endParaRPr lang="en-US" sz="4800" dirty="0"/>
          </a:p>
        </p:txBody>
      </p:sp>
      <p:sp>
        <p:nvSpPr>
          <p:cNvPr id="6" name="TextBox 5"/>
          <p:cNvSpPr txBox="1"/>
          <p:nvPr/>
        </p:nvSpPr>
        <p:spPr>
          <a:xfrm>
            <a:off x="5410200" y="5493603"/>
            <a:ext cx="2209800" cy="830997"/>
          </a:xfrm>
          <a:prstGeom prst="rect">
            <a:avLst/>
          </a:prstGeom>
          <a:noFill/>
        </p:spPr>
        <p:txBody>
          <a:bodyPr wrap="square" rtlCol="0">
            <a:spAutoFit/>
          </a:bodyPr>
          <a:lstStyle/>
          <a:p>
            <a:pPr algn="ctr"/>
            <a:r>
              <a:rPr lang="en-US" sz="4800" dirty="0" smtClean="0"/>
              <a:t>52%</a:t>
            </a:r>
            <a:endParaRPr lang="en-US" sz="4800" dirty="0"/>
          </a:p>
        </p:txBody>
      </p:sp>
    </p:spTree>
    <p:extLst>
      <p:ext uri="{BB962C8B-B14F-4D97-AF65-F5344CB8AC3E}">
        <p14:creationId xmlns:p14="http://schemas.microsoft.com/office/powerpoint/2010/main" val="39901424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solidFill>
                  <a:srgbClr val="FF0000"/>
                </a:solidFill>
              </a:rPr>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18480556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77766648"/>
              </p:ext>
            </p:extLst>
          </p:nvPr>
        </p:nvGraphicFramePr>
        <p:xfrm>
          <a:off x="761999" y="-6"/>
          <a:ext cx="7391402" cy="8686807"/>
        </p:xfrm>
        <a:graphic>
          <a:graphicData uri="http://schemas.openxmlformats.org/drawingml/2006/table">
            <a:tbl>
              <a:tblPr/>
              <a:tblGrid>
                <a:gridCol w="3276601"/>
                <a:gridCol w="2514600"/>
                <a:gridCol w="1336569"/>
                <a:gridCol w="263632"/>
              </a:tblGrid>
              <a:tr h="1640615">
                <a:tc gridSpan="3">
                  <a:txBody>
                    <a:bodyPr/>
                    <a:lstStyle/>
                    <a:p>
                      <a:pPr marL="0" marR="0">
                        <a:lnSpc>
                          <a:spcPct val="90000"/>
                        </a:lnSpc>
                        <a:spcBef>
                          <a:spcPts val="0"/>
                        </a:spcBef>
                        <a:spcAft>
                          <a:spcPts val="0"/>
                        </a:spcAft>
                      </a:pPr>
                      <a:r>
                        <a:rPr lang="en-US" sz="2400" dirty="0">
                          <a:solidFill>
                            <a:srgbClr val="244061"/>
                          </a:solidFill>
                          <a:latin typeface="Franklin Gothic Medium"/>
                          <a:ea typeface="Calibri"/>
                          <a:cs typeface="Calibri"/>
                        </a:rPr>
                        <a:t>How many books Americans read</a:t>
                      </a:r>
                      <a:endParaRPr lang="en-US" sz="2400" dirty="0">
                        <a:latin typeface="Calibri"/>
                        <a:ea typeface="Calibri"/>
                        <a:cs typeface="Arial"/>
                      </a:endParaRPr>
                    </a:p>
                    <a:p>
                      <a:pPr marL="0" marR="0">
                        <a:lnSpc>
                          <a:spcPct val="90000"/>
                        </a:lnSpc>
                        <a:spcBef>
                          <a:spcPts val="0"/>
                        </a:spcBef>
                        <a:spcAft>
                          <a:spcPts val="0"/>
                        </a:spcAft>
                      </a:pPr>
                      <a:r>
                        <a:rPr lang="en-US" sz="2400" i="1" dirty="0">
                          <a:latin typeface="Calibri"/>
                          <a:ea typeface="Times New Roman"/>
                          <a:cs typeface="Times New Roman"/>
                        </a:rPr>
                        <a:t>Among book readers, the mean and median number of books each group read in the past 12 months, among all Americans ages 16 and older</a:t>
                      </a:r>
                      <a:endParaRPr lang="en-US" sz="2400" dirty="0">
                        <a:latin typeface="Calibri"/>
                        <a:ea typeface="Times New Roman"/>
                        <a:cs typeface="Times New Roman"/>
                      </a:endParaRPr>
                    </a:p>
                  </a:txBody>
                  <a:tcPr marL="62764" marR="62764"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2000">
                          <a:latin typeface="Calibri"/>
                          <a:ea typeface="Calibri"/>
                          <a:cs typeface="Arial"/>
                        </a:rPr>
                        <a:t> </a:t>
                      </a:r>
                    </a:p>
                  </a:txBody>
                  <a:tcPr marL="0" marR="0" marT="0" marB="0" anchor="ctr">
                    <a:lnL>
                      <a:noFill/>
                    </a:lnL>
                    <a:lnR>
                      <a:noFill/>
                    </a:lnR>
                    <a:lnT>
                      <a:noFill/>
                    </a:lnT>
                    <a:lnB>
                      <a:noFill/>
                    </a:lnB>
                  </a:tcPr>
                </a:tc>
              </a:tr>
              <a:tr h="1172199">
                <a:tc>
                  <a:txBody>
                    <a:bodyPr/>
                    <a:lstStyle/>
                    <a:p>
                      <a:pPr>
                        <a:lnSpc>
                          <a:spcPct val="115000"/>
                        </a:lnSpc>
                      </a:pPr>
                      <a:endParaRPr lang="en-US" sz="2400" b="1" dirty="0">
                        <a:solidFill>
                          <a:schemeClr val="bg1"/>
                        </a:solidFill>
                        <a:latin typeface="Calibri"/>
                        <a:ea typeface="ＭＳ 明朝"/>
                        <a:cs typeface="Times New Roman"/>
                      </a:endParaRPr>
                    </a:p>
                  </a:txBody>
                  <a:tcPr marL="62764" marR="62764" marT="0" marB="0" anchor="b">
                    <a:lnL>
                      <a:noFill/>
                    </a:lnL>
                    <a:lnR>
                      <a:noFill/>
                    </a:lnR>
                    <a:lnT>
                      <a:noFill/>
                    </a:lnT>
                    <a:lnB>
                      <a:noFill/>
                    </a:lnB>
                    <a:solidFill>
                      <a:srgbClr val="244061"/>
                    </a:solidFill>
                  </a:tcPr>
                </a:tc>
                <a:tc>
                  <a:txBody>
                    <a:bodyPr/>
                    <a:lstStyle/>
                    <a:p>
                      <a:pPr marL="0" marR="0" algn="ctr">
                        <a:lnSpc>
                          <a:spcPct val="90000"/>
                        </a:lnSpc>
                        <a:spcBef>
                          <a:spcPts val="0"/>
                        </a:spcBef>
                        <a:spcAft>
                          <a:spcPts val="0"/>
                        </a:spcAft>
                      </a:pPr>
                      <a:r>
                        <a:rPr lang="en-US" sz="2400" b="1" dirty="0">
                          <a:solidFill>
                            <a:schemeClr val="bg1"/>
                          </a:solidFill>
                          <a:latin typeface="Calibri"/>
                          <a:ea typeface="Times New Roman"/>
                          <a:cs typeface="Calibri"/>
                        </a:rPr>
                        <a:t>Mean number of</a:t>
                      </a:r>
                      <a:br>
                        <a:rPr lang="en-US" sz="2400" b="1" dirty="0">
                          <a:solidFill>
                            <a:schemeClr val="bg1"/>
                          </a:solidFill>
                          <a:latin typeface="Calibri"/>
                          <a:ea typeface="Times New Roman"/>
                          <a:cs typeface="Calibri"/>
                        </a:rPr>
                      </a:br>
                      <a:r>
                        <a:rPr lang="en-US" sz="2400" b="1" dirty="0">
                          <a:solidFill>
                            <a:schemeClr val="bg1"/>
                          </a:solidFill>
                          <a:latin typeface="Calibri"/>
                          <a:ea typeface="Times New Roman"/>
                          <a:cs typeface="Calibri"/>
                        </a:rPr>
                        <a:t>books read (average)</a:t>
                      </a:r>
                      <a:endParaRPr lang="en-US" sz="2400" b="1" dirty="0">
                        <a:solidFill>
                          <a:schemeClr val="bg1"/>
                        </a:solidFill>
                        <a:latin typeface="Calibri"/>
                        <a:ea typeface="Calibri"/>
                        <a:cs typeface="Arial"/>
                      </a:endParaRPr>
                    </a:p>
                  </a:txBody>
                  <a:tcPr marL="62764" marR="62764" marT="0" marB="0" anchor="ctr">
                    <a:lnL>
                      <a:noFill/>
                    </a:lnL>
                    <a:lnR>
                      <a:noFill/>
                    </a:lnR>
                    <a:lnT>
                      <a:noFill/>
                    </a:lnT>
                    <a:lnB>
                      <a:noFill/>
                    </a:lnB>
                    <a:solidFill>
                      <a:srgbClr val="244061"/>
                    </a:solidFill>
                  </a:tcPr>
                </a:tc>
                <a:tc gridSpan="2">
                  <a:txBody>
                    <a:bodyPr/>
                    <a:lstStyle/>
                    <a:p>
                      <a:pPr marL="0" marR="0" algn="ctr">
                        <a:lnSpc>
                          <a:spcPct val="90000"/>
                        </a:lnSpc>
                        <a:spcBef>
                          <a:spcPts val="0"/>
                        </a:spcBef>
                        <a:spcAft>
                          <a:spcPts val="0"/>
                        </a:spcAft>
                      </a:pPr>
                      <a:r>
                        <a:rPr lang="en-US" sz="2400" b="1" dirty="0">
                          <a:solidFill>
                            <a:schemeClr val="bg1"/>
                          </a:solidFill>
                          <a:latin typeface="Calibri"/>
                          <a:ea typeface="Times New Roman"/>
                          <a:cs typeface="Calibri"/>
                        </a:rPr>
                        <a:t>Median (midpoint)</a:t>
                      </a:r>
                      <a:endParaRPr lang="en-US" sz="2400" b="1" dirty="0">
                        <a:solidFill>
                          <a:schemeClr val="bg1"/>
                        </a:solidFill>
                        <a:latin typeface="Calibri"/>
                        <a:ea typeface="Calibri"/>
                        <a:cs typeface="Arial"/>
                      </a:endParaRPr>
                    </a:p>
                  </a:txBody>
                  <a:tcPr marL="62764" marR="62764" marT="0" marB="0" anchor="ctr">
                    <a:lnL>
                      <a:noFill/>
                    </a:lnL>
                    <a:lnR>
                      <a:noFill/>
                    </a:lnR>
                    <a:lnT>
                      <a:noFill/>
                    </a:lnT>
                    <a:lnB>
                      <a:noFill/>
                    </a:lnB>
                    <a:solidFill>
                      <a:srgbClr val="244061"/>
                    </a:solidFill>
                  </a:tcPr>
                </a:tc>
                <a:tc hMerge="1">
                  <a:txBody>
                    <a:bodyPr/>
                    <a:lstStyle/>
                    <a:p>
                      <a:endParaRPr lang="en-US"/>
                    </a:p>
                  </a:txBody>
                  <a:tcPr/>
                </a:tc>
              </a:tr>
              <a:tr h="496417">
                <a:tc>
                  <a:txBody>
                    <a:bodyPr/>
                    <a:lstStyle/>
                    <a:p>
                      <a:pPr marL="0" marR="0">
                        <a:lnSpc>
                          <a:spcPct val="90000"/>
                        </a:lnSpc>
                        <a:spcBef>
                          <a:spcPts val="0"/>
                        </a:spcBef>
                        <a:spcAft>
                          <a:spcPts val="0"/>
                        </a:spcAft>
                      </a:pPr>
                      <a:r>
                        <a:rPr lang="en-US" sz="2400" b="1" dirty="0">
                          <a:solidFill>
                            <a:schemeClr val="bg1"/>
                          </a:solidFill>
                          <a:latin typeface="Calibri"/>
                          <a:ea typeface="Times New Roman"/>
                          <a:cs typeface="Times New Roman"/>
                        </a:rPr>
                        <a:t>All those 16 and older</a:t>
                      </a:r>
                    </a:p>
                  </a:txBody>
                  <a:tcPr marL="62764" marR="62764" marT="0" marB="0" anchor="ctr">
                    <a:lnL>
                      <a:noFill/>
                    </a:lnL>
                    <a:lnR>
                      <a:noFill/>
                    </a:lnR>
                    <a:lnT>
                      <a:noFill/>
                    </a:lnT>
                    <a:lnB w="12700" cap="flat" cmpd="sng" algn="ctr">
                      <a:solidFill>
                        <a:srgbClr val="B8CCE4"/>
                      </a:solidFill>
                      <a:prstDash val="solid"/>
                      <a:round/>
                      <a:headEnd type="none" w="med" len="med"/>
                      <a:tailEnd type="none" w="med" len="med"/>
                    </a:lnB>
                    <a:solidFill>
                      <a:srgbClr val="244061"/>
                    </a:solidFill>
                  </a:tcPr>
                </a:tc>
                <a:tc>
                  <a:txBody>
                    <a:bodyPr/>
                    <a:lstStyle/>
                    <a:p>
                      <a:pPr marL="0" marR="0" algn="ctr">
                        <a:lnSpc>
                          <a:spcPct val="90000"/>
                        </a:lnSpc>
                        <a:spcBef>
                          <a:spcPts val="0"/>
                        </a:spcBef>
                        <a:spcAft>
                          <a:spcPts val="0"/>
                        </a:spcAft>
                      </a:pPr>
                      <a:r>
                        <a:rPr lang="en-US" sz="2400" b="1" dirty="0">
                          <a:solidFill>
                            <a:schemeClr val="bg1"/>
                          </a:solidFill>
                          <a:latin typeface="Calibri"/>
                          <a:ea typeface="Times New Roman"/>
                          <a:cs typeface="Times New Roman"/>
                        </a:rPr>
                        <a:t>17</a:t>
                      </a:r>
                    </a:p>
                  </a:txBody>
                  <a:tcPr marL="62764" marR="62764" marT="0" marB="0" anchor="ctr">
                    <a:lnL>
                      <a:noFill/>
                    </a:lnL>
                    <a:lnR>
                      <a:noFill/>
                    </a:lnR>
                    <a:lnT>
                      <a:noFill/>
                    </a:lnT>
                    <a:lnB w="12700" cap="flat" cmpd="sng" algn="ctr">
                      <a:solidFill>
                        <a:srgbClr val="B8CCE4"/>
                      </a:solidFill>
                      <a:prstDash val="solid"/>
                      <a:round/>
                      <a:headEnd type="none" w="med" len="med"/>
                      <a:tailEnd type="none" w="med" len="med"/>
                    </a:lnB>
                    <a:solidFill>
                      <a:srgbClr val="244061"/>
                    </a:solidFill>
                  </a:tcPr>
                </a:tc>
                <a:tc gridSpan="2">
                  <a:txBody>
                    <a:bodyPr/>
                    <a:lstStyle/>
                    <a:p>
                      <a:pPr marL="0" marR="0" algn="ctr">
                        <a:lnSpc>
                          <a:spcPct val="90000"/>
                        </a:lnSpc>
                        <a:spcBef>
                          <a:spcPts val="0"/>
                        </a:spcBef>
                        <a:spcAft>
                          <a:spcPts val="0"/>
                        </a:spcAft>
                      </a:pPr>
                      <a:r>
                        <a:rPr lang="en-US" sz="2400" b="1" dirty="0">
                          <a:solidFill>
                            <a:schemeClr val="bg1"/>
                          </a:solidFill>
                          <a:latin typeface="Calibri"/>
                          <a:ea typeface="Times New Roman"/>
                          <a:cs typeface="Times New Roman"/>
                        </a:rPr>
                        <a:t>8</a:t>
                      </a:r>
                    </a:p>
                  </a:txBody>
                  <a:tcPr marL="62764" marR="62764" marT="0" marB="0" anchor="ctr">
                    <a:lnL>
                      <a:noFill/>
                    </a:lnL>
                    <a:lnR>
                      <a:noFill/>
                    </a:lnR>
                    <a:lnT>
                      <a:noFill/>
                    </a:lnT>
                    <a:lnB w="12700" cap="flat" cmpd="sng" algn="ctr">
                      <a:solidFill>
                        <a:srgbClr val="B8CCE4"/>
                      </a:solidFill>
                      <a:prstDash val="solid"/>
                      <a:round/>
                      <a:headEnd type="none" w="med" len="med"/>
                      <a:tailEnd type="none" w="med" len="med"/>
                    </a:lnB>
                    <a:solidFill>
                      <a:srgbClr val="244061"/>
                    </a:solidFill>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a:t>
                      </a:r>
                      <a:r>
                        <a:rPr lang="en-US" sz="2400" dirty="0" smtClean="0">
                          <a:solidFill>
                            <a:srgbClr val="000000"/>
                          </a:solidFill>
                          <a:latin typeface="Calibri"/>
                          <a:ea typeface="Calibri"/>
                          <a:cs typeface="Calibri"/>
                        </a:rPr>
                        <a:t>16-7</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18</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gridSpan="2">
                  <a:txBody>
                    <a:bodyPr/>
                    <a:lstStyle/>
                    <a:p>
                      <a:pPr marL="0" marR="0" algn="ctr">
                        <a:lnSpc>
                          <a:spcPct val="90000"/>
                        </a:lnSpc>
                        <a:spcBef>
                          <a:spcPts val="0"/>
                        </a:spcBef>
                        <a:spcAft>
                          <a:spcPts val="0"/>
                        </a:spcAft>
                      </a:pPr>
                      <a:r>
                        <a:rPr lang="en-US" sz="2400" dirty="0">
                          <a:solidFill>
                            <a:srgbClr val="000000"/>
                          </a:solidFill>
                          <a:latin typeface="Calibri"/>
                          <a:ea typeface="Times New Roman"/>
                          <a:cs typeface="Times New Roman"/>
                        </a:rPr>
                        <a:t>10</a:t>
                      </a:r>
                      <a:endParaRPr lang="en-US" sz="2400" dirty="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18-24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17</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gridSpan="2">
                  <a:txBody>
                    <a:bodyPr/>
                    <a:lstStyle/>
                    <a:p>
                      <a:pPr marL="0" marR="0" algn="ctr">
                        <a:lnSpc>
                          <a:spcPct val="90000"/>
                        </a:lnSpc>
                        <a:spcBef>
                          <a:spcPts val="0"/>
                        </a:spcBef>
                        <a:spcAft>
                          <a:spcPts val="0"/>
                        </a:spcAft>
                      </a:pPr>
                      <a:r>
                        <a:rPr lang="en-US" sz="2400" dirty="0">
                          <a:solidFill>
                            <a:srgbClr val="000000"/>
                          </a:solidFill>
                          <a:latin typeface="Calibri"/>
                          <a:ea typeface="Times New Roman"/>
                          <a:cs typeface="Times New Roman"/>
                        </a:rPr>
                        <a:t>7</a:t>
                      </a:r>
                      <a:endParaRPr lang="en-US" sz="2400" dirty="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25-29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17</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gridSpan="2">
                  <a:txBody>
                    <a:bodyPr/>
                    <a:lstStyle/>
                    <a:p>
                      <a:pPr marL="0" marR="0" algn="ctr">
                        <a:lnSpc>
                          <a:spcPct val="90000"/>
                        </a:lnSpc>
                        <a:spcBef>
                          <a:spcPts val="0"/>
                        </a:spcBef>
                        <a:spcAft>
                          <a:spcPts val="0"/>
                        </a:spcAft>
                      </a:pPr>
                      <a:r>
                        <a:rPr lang="en-US" sz="2400" dirty="0">
                          <a:solidFill>
                            <a:srgbClr val="000000"/>
                          </a:solidFill>
                          <a:latin typeface="Calibri"/>
                          <a:ea typeface="Times New Roman"/>
                          <a:cs typeface="Times New Roman"/>
                        </a:rPr>
                        <a:t>6</a:t>
                      </a:r>
                      <a:endParaRPr lang="en-US" sz="2400" dirty="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30-39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14</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gridSpan="2">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6</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a:t>
                      </a:r>
                      <a:r>
                        <a:rPr lang="en-US" sz="2400" dirty="0" smtClean="0">
                          <a:solidFill>
                            <a:srgbClr val="000000"/>
                          </a:solidFill>
                          <a:latin typeface="Calibri"/>
                          <a:ea typeface="Calibri"/>
                          <a:cs typeface="Calibri"/>
                        </a:rPr>
                        <a:t>40-49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15</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gridSpan="2">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6</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50-64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18</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gridSpan="2">
                  <a:txBody>
                    <a:bodyPr/>
                    <a:lstStyle/>
                    <a:p>
                      <a:pPr marL="0" marR="0" algn="ctr">
                        <a:lnSpc>
                          <a:spcPct val="90000"/>
                        </a:lnSpc>
                        <a:spcBef>
                          <a:spcPts val="0"/>
                        </a:spcBef>
                        <a:spcAft>
                          <a:spcPts val="0"/>
                        </a:spcAft>
                      </a:pPr>
                      <a:r>
                        <a:rPr lang="en-US" sz="2400">
                          <a:solidFill>
                            <a:srgbClr val="000000"/>
                          </a:solidFill>
                          <a:latin typeface="Calibri"/>
                          <a:ea typeface="Times New Roman"/>
                          <a:cs typeface="Times New Roman"/>
                        </a:rPr>
                        <a:t>8</a:t>
                      </a:r>
                      <a:endParaRPr lang="en-US" sz="240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DBE5F1"/>
                    </a:solidFill>
                  </a:tcPr>
                </a:tc>
                <a:tc hMerge="1">
                  <a:txBody>
                    <a:bodyPr/>
                    <a:lstStyle/>
                    <a:p>
                      <a:endParaRPr lang="en-US"/>
                    </a:p>
                  </a:txBody>
                  <a:tcPr/>
                </a:tc>
              </a:tr>
              <a:tr h="496417">
                <a:tc>
                  <a:txBody>
                    <a:bodyPr/>
                    <a:lstStyle/>
                    <a:p>
                      <a:pPr marL="0" marR="0">
                        <a:lnSpc>
                          <a:spcPct val="90000"/>
                        </a:lnSpc>
                        <a:spcBef>
                          <a:spcPts val="0"/>
                        </a:spcBef>
                        <a:spcAft>
                          <a:spcPts val="0"/>
                        </a:spcAft>
                      </a:pPr>
                      <a:r>
                        <a:rPr lang="en-US" sz="2400" dirty="0">
                          <a:solidFill>
                            <a:srgbClr val="000000"/>
                          </a:solidFill>
                          <a:latin typeface="Calibri"/>
                          <a:ea typeface="Calibri"/>
                          <a:cs typeface="Calibri"/>
                        </a:rPr>
                        <a:t>Ages 65+</a:t>
                      </a:r>
                      <a:r>
                        <a:rPr lang="en-US" sz="2400" dirty="0">
                          <a:solidFill>
                            <a:srgbClr val="808080"/>
                          </a:solidFill>
                          <a:latin typeface="Calibri"/>
                          <a:ea typeface="Calibri"/>
                          <a:cs typeface="Calibri"/>
                        </a:rPr>
                        <a:t> </a:t>
                      </a:r>
                      <a:endParaRPr lang="en-US" sz="2400" dirty="0">
                        <a:latin typeface="Calibri"/>
                        <a:ea typeface="Calibri"/>
                        <a:cs typeface="Arial"/>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FFFFFF"/>
                    </a:solidFill>
                  </a:tcPr>
                </a:tc>
                <a:tc>
                  <a:txBody>
                    <a:bodyPr/>
                    <a:lstStyle/>
                    <a:p>
                      <a:pPr marL="0" marR="0" algn="ctr">
                        <a:lnSpc>
                          <a:spcPct val="90000"/>
                        </a:lnSpc>
                        <a:spcBef>
                          <a:spcPts val="0"/>
                        </a:spcBef>
                        <a:spcAft>
                          <a:spcPts val="0"/>
                        </a:spcAft>
                      </a:pPr>
                      <a:r>
                        <a:rPr lang="en-US" sz="2400" dirty="0">
                          <a:solidFill>
                            <a:srgbClr val="000000"/>
                          </a:solidFill>
                          <a:latin typeface="Calibri"/>
                          <a:ea typeface="Times New Roman"/>
                          <a:cs typeface="Times New Roman"/>
                        </a:rPr>
                        <a:t> 23</a:t>
                      </a:r>
                      <a:endParaRPr lang="en-US" sz="2400" dirty="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FFFFFF"/>
                    </a:solidFill>
                  </a:tcPr>
                </a:tc>
                <a:tc gridSpan="2">
                  <a:txBody>
                    <a:bodyPr/>
                    <a:lstStyle/>
                    <a:p>
                      <a:pPr marL="0" marR="0" algn="ctr">
                        <a:lnSpc>
                          <a:spcPct val="90000"/>
                        </a:lnSpc>
                        <a:spcBef>
                          <a:spcPts val="0"/>
                        </a:spcBef>
                        <a:spcAft>
                          <a:spcPts val="0"/>
                        </a:spcAft>
                      </a:pPr>
                      <a:r>
                        <a:rPr lang="en-US" sz="2400" dirty="0">
                          <a:solidFill>
                            <a:srgbClr val="000000"/>
                          </a:solidFill>
                          <a:latin typeface="Calibri"/>
                          <a:ea typeface="Times New Roman"/>
                          <a:cs typeface="Times New Roman"/>
                        </a:rPr>
                        <a:t>12</a:t>
                      </a:r>
                      <a:endParaRPr lang="en-US" sz="2400" dirty="0">
                        <a:latin typeface="Calibri"/>
                        <a:ea typeface="Times New Roman"/>
                        <a:cs typeface="Times New Roman"/>
                      </a:endParaRPr>
                    </a:p>
                  </a:txBody>
                  <a:tcPr marL="62764" marR="62764"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FFFFFF"/>
                    </a:solidFill>
                  </a:tcPr>
                </a:tc>
                <a:tc hMerge="1">
                  <a:txBody>
                    <a:bodyPr/>
                    <a:lstStyle/>
                    <a:p>
                      <a:endParaRPr lang="en-US"/>
                    </a:p>
                  </a:txBody>
                  <a:tcPr/>
                </a:tc>
              </a:tr>
              <a:tr h="1902657">
                <a:tc gridSpan="3">
                  <a:txBody>
                    <a:bodyPr/>
                    <a:lstStyle/>
                    <a:p>
                      <a:pPr marL="0" marR="0">
                        <a:lnSpc>
                          <a:spcPct val="90000"/>
                        </a:lnSpc>
                        <a:spcBef>
                          <a:spcPts val="0"/>
                        </a:spcBef>
                        <a:spcAft>
                          <a:spcPts val="0"/>
                        </a:spcAft>
                      </a:pPr>
                      <a:r>
                        <a:rPr lang="en-US" sz="800" b="1" dirty="0">
                          <a:latin typeface="Calibri"/>
                          <a:ea typeface="Times New Roman"/>
                          <a:cs typeface="Times New Roman"/>
                        </a:rPr>
                        <a:t>Source:</a:t>
                      </a:r>
                      <a:r>
                        <a:rPr lang="en-US" sz="800" dirty="0">
                          <a:latin typeface="Calibri"/>
                          <a:ea typeface="Times New Roman"/>
                          <a:cs typeface="Times New Roman"/>
                        </a:rPr>
                        <a:t> Pew Research Center’s Internet &amp; American Life Reading Habits Survey, November 16-December 21, 2011. N=2,986 respondents ages 16 and older. Interviews were conducted in English and Spanish and on landline and cells. N for those who have read book year=2,474.</a:t>
                      </a:r>
                    </a:p>
                  </a:txBody>
                  <a:tcPr marL="62764" marR="62764" marT="0" marB="0" anchor="ctr">
                    <a:lnL>
                      <a:noFill/>
                    </a:lnL>
                    <a:lnR>
                      <a:noFill/>
                    </a:lnR>
                    <a:lnT w="12700" cap="flat" cmpd="sng" algn="ctr">
                      <a:solidFill>
                        <a:srgbClr val="B8CCE4"/>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2000" dirty="0">
                          <a:latin typeface="Calibri"/>
                          <a:ea typeface="Calibri"/>
                          <a:cs typeface="Arial"/>
                        </a:rPr>
                        <a:t> </a:t>
                      </a:r>
                    </a:p>
                  </a:txBody>
                  <a:tcPr marL="0" marR="0" marT="0" marB="0" anchor="ctr">
                    <a:lnL>
                      <a:noFill/>
                    </a:lnL>
                    <a:lnR>
                      <a:noFill/>
                    </a:lnR>
                    <a:lnT w="12700" cap="flat" cmpd="sng" algn="ctr">
                      <a:solidFill>
                        <a:srgbClr val="B8CCE4"/>
                      </a:solidFill>
                      <a:prstDash val="solid"/>
                      <a:round/>
                      <a:headEnd type="none" w="med" len="med"/>
                      <a:tailEnd type="none" w="med" len="med"/>
                    </a:lnT>
                    <a:lnB>
                      <a:noFill/>
                    </a:lnB>
                  </a:tcPr>
                </a:tc>
              </a:tr>
            </a:tbl>
          </a:graphicData>
        </a:graphic>
      </p:graphicFrame>
      <p:sp>
        <p:nvSpPr>
          <p:cNvPr id="7" name="Oval 6"/>
          <p:cNvSpPr/>
          <p:nvPr/>
        </p:nvSpPr>
        <p:spPr>
          <a:xfrm>
            <a:off x="6781800" y="3352800"/>
            <a:ext cx="1143000" cy="1524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724400" y="3352800"/>
            <a:ext cx="1143000" cy="1524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4310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944562"/>
          </a:xfrm>
        </p:spPr>
        <p:txBody>
          <a:bodyPr>
            <a:normAutofit/>
          </a:bodyPr>
          <a:lstStyle/>
          <a:p>
            <a:r>
              <a:rPr lang="en-US" dirty="0" smtClean="0"/>
              <a:t>Reading on a “typical day” </a:t>
            </a:r>
            <a:r>
              <a:rPr lang="en-US" sz="1600" dirty="0" smtClean="0"/>
              <a:t>(</a:t>
            </a:r>
            <a:r>
              <a:rPr lang="en-US" sz="2400" dirty="0" smtClean="0"/>
              <a:t>among book readers)</a:t>
            </a:r>
            <a:r>
              <a:rPr lang="en-US" dirty="0" smtClean="0"/>
              <a:t> </a:t>
            </a:r>
            <a:endParaRPr lang="en-US" dirty="0"/>
          </a:p>
        </p:txBody>
      </p:sp>
      <p:graphicFrame>
        <p:nvGraphicFramePr>
          <p:cNvPr id="3" name="Chart 2"/>
          <p:cNvGraphicFramePr/>
          <p:nvPr>
            <p:extLst>
              <p:ext uri="{D42A27DB-BD31-4B8C-83A1-F6EECF244321}">
                <p14:modId xmlns:p14="http://schemas.microsoft.com/office/powerpoint/2010/main" val="1235833746"/>
              </p:ext>
            </p:extLst>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91839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686800" cy="1143000"/>
          </a:xfrm>
        </p:spPr>
        <p:txBody>
          <a:bodyPr>
            <a:normAutofit/>
          </a:bodyPr>
          <a:lstStyle/>
          <a:p>
            <a:r>
              <a:rPr lang="en-US" dirty="0" smtClean="0"/>
              <a:t>Young readers are instrumental readers</a:t>
            </a:r>
            <a:endParaRPr lang="en-US" dirty="0"/>
          </a:p>
        </p:txBody>
      </p:sp>
      <p:graphicFrame>
        <p:nvGraphicFramePr>
          <p:cNvPr id="5" name="Chart 4"/>
          <p:cNvGraphicFramePr/>
          <p:nvPr>
            <p:extLst>
              <p:ext uri="{D42A27DB-BD31-4B8C-83A1-F6EECF244321}">
                <p14:modId xmlns:p14="http://schemas.microsoft.com/office/powerpoint/2010/main" val="3562915829"/>
              </p:ext>
            </p:extLst>
          </p:nvPr>
        </p:nvGraphicFramePr>
        <p:xfrm>
          <a:off x="228600" y="1219200"/>
          <a:ext cx="8686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838200" y="2057400"/>
            <a:ext cx="1143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81800" y="2057400"/>
            <a:ext cx="1143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21523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dirty="0" smtClean="0"/>
              <a:t>Young e-book readers read on all kinds of devices</a:t>
            </a:r>
            <a:endParaRPr lang="en-US" dirty="0"/>
          </a:p>
        </p:txBody>
      </p:sp>
      <p:graphicFrame>
        <p:nvGraphicFramePr>
          <p:cNvPr id="3" name="Chart 2"/>
          <p:cNvGraphicFramePr/>
          <p:nvPr>
            <p:extLst>
              <p:ext uri="{D42A27DB-BD31-4B8C-83A1-F6EECF244321}">
                <p14:modId xmlns:p14="http://schemas.microsoft.com/office/powerpoint/2010/main" val="4261600369"/>
              </p:ext>
            </p:extLst>
          </p:nvPr>
        </p:nvGraphicFramePr>
        <p:xfrm>
          <a:off x="304800" y="1066800"/>
          <a:ext cx="85344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1661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390650" y="3048000"/>
            <a:ext cx="6400800" cy="2209800"/>
          </a:xfrm>
        </p:spPr>
        <p:txBody>
          <a:bodyPr>
            <a:normAutofit lnSpcReduction="10000"/>
          </a:bodyPr>
          <a:lstStyle/>
          <a:p>
            <a:pPr algn="ctr">
              <a:buNone/>
            </a:pPr>
            <a:r>
              <a:rPr lang="en-US" dirty="0" smtClean="0"/>
              <a:t>“</a:t>
            </a:r>
            <a:r>
              <a:rPr lang="en-US" sz="3200" dirty="0" smtClean="0"/>
              <a:t>Tell the truth, and trust the people” </a:t>
            </a:r>
          </a:p>
          <a:p>
            <a:pPr algn="ctr">
              <a:buNone/>
            </a:pPr>
            <a:r>
              <a:rPr lang="en-US" sz="2600" dirty="0" smtClean="0"/>
              <a:t>-- Joseph N. Pew, Jr. </a:t>
            </a:r>
          </a:p>
          <a:p>
            <a:pPr lvl="0" algn="ctr" fontAlgn="base">
              <a:spcAft>
                <a:spcPct val="0"/>
              </a:spcAft>
              <a:buNone/>
              <a:defRPr/>
            </a:pPr>
            <a:r>
              <a:rPr lang="en-US" sz="2400" dirty="0" smtClean="0">
                <a:hlinkClick r:id="rId3"/>
              </a:rPr>
              <a:t>http://bit.ly/dUvWe3</a:t>
            </a:r>
            <a:endParaRPr lang="en-US" sz="2400" dirty="0" smtClean="0"/>
          </a:p>
          <a:p>
            <a:pPr lvl="0" algn="ctr">
              <a:buNone/>
            </a:pPr>
            <a:r>
              <a:rPr lang="en-US" sz="2400" dirty="0" smtClean="0">
                <a:hlinkClick r:id="rId4"/>
              </a:rPr>
              <a:t>http://bit.ly/100qMub</a:t>
            </a:r>
            <a:r>
              <a:rPr lang="en-US" sz="2400" dirty="0" smtClean="0"/>
              <a:t>  </a:t>
            </a:r>
          </a:p>
          <a:p>
            <a:pPr>
              <a:buNone/>
            </a:pPr>
            <a:endParaRPr lang="en-US" sz="2000" dirty="0" smtClean="0"/>
          </a:p>
        </p:txBody>
      </p:sp>
      <p:sp>
        <p:nvSpPr>
          <p:cNvPr id="56322" name="AutoShape 2" descr="data:image/jpeg;base64,/9j/4AAQSkZJRgABAQAAAQABAAD/2wCEAAkGBxISEhUTEhQVFhMXGRoXFBgWGBoaGhwaGR8ZHhoWFxgaIiggGCYlHR4dIzEhJSorLi8xIB8zODMsNygvLisBCgoKDg0OFBAPGDckHxwsNDQuNzc3NDc3KzA3LC80Nzc3LCssMTcwODcsLis3KzArLDc3MTU0MisrNy0sKzI1Lv/AABEIAFAA8AMBIgACEQEDEQH/xAAcAAEAAgMBAQEAAAAAAAAAAAAABQYDBAcBAgj/xABEEAABAwICBQcIBgkFAQAAAAABAAIDBBESIQUGMUFRBxMiYXGBkRQyM1Nyk6HTI3OCsbPBFjQ1QmJjstHwFYOEosMI/8QAGQEBAQEBAQEAAAAAAAAAAAAAAAEDBAIF/8QAHhEBAQACAQUBAAAAAAAAAAAAAAECEQMEEiExQVH/2gAMAwEAAhEDEQA/AO4oiICIiAiIgIiICIiAiIgIiICIiAiIgIiICIiAiIgIiICIiAiIgIiICIiDwuAXmMcQqNyknpw+y/72qJ0VqxPURiVjmBpuBcm+RI4dSDqAcOKFw4qqaq6uTU0pfI5pBbbIk53HEKq61VhlqpCL2b0Rbg3L77oOrAoqzqBWY6YsJzjcR3HMfmO5RGvOnn84aeNxa1o+kIyJJ/dvwAQXjyhl7Ym34XF/BZCVy52qlQIOfs3Zjw/vW238M7LZ0VVzVUD6S+J+Toy47gRiaT9yDo+McQvOdbxHiuTaR0VNTPY2W13Zizr7CFzam0DUV9fPBTYTIHSSdN5aMLXgHOx3uCD9SNcDsN18mRvEeKpfJloKfRtFKyrwBwe6TovxDDhG8gcCvz5puvfUzTVBxWlkc6+Y84kgdWVkH66Xy6QDaR4qu8nWl/K9HU0pN34MEntxksce8i/euM8uDj/qrsz6GLf1vQfokG+xeB42XF+1cr5BdYOcgko3npRHHHfbzbznbsd/UOKqeqDj+kjsz+sVP/og7/zjeI8V9E22r8t1rz/rDsz+v8f56vvLprXdzdHwuORD6jDtJ2siy7nEeyg7M14Owgr6VC5MdVm6NpOeqMqiUB0uLawbWxDs39fYrVovTTJ3OaOiRsB3jiP7LPLmwxymFvm+nuceVxuUniJNFgrKtkTS55sPv6hxVXiqJ6uYFhLGsNwdzR18SVjz9VjxXHGTeV+RpxcFzlyt1J9W9ECLqYCIiAiIgIiIKHylefD7L/vasOr+trKeBsRjc4guNwRbMk/ms3KV58Psv+9q3dUdCU8tKx8kTXOJdcm+5xA+CCTh1gbJSSVIaW4Q4AE3zGzZxJCqOq2jTNFVOOZ5vC32j0h8QFL67c3T07YImhoe65A4DafGyr2in10bPoBIGOOLosBB2C9yDwQb/J7WYZ3RnZI3Ltbn911C6UdiqpCd8hv42XlHK+CoY9wLXMeC4EWNt4tuuCVm1hh5uqk4YsbesOzBVR1d0YLcO61u5Qeh9VIaeQSMdIXAEZkWzFsxZbs2mIhTmfEMOHEM99sm243yVb1S0/VVE4Y9zSwNJd0QD1ZjrsorDyh+ng7D/UFROSL9uVP1U/4sSvfKH6eDsP8AUFROSL9uVP1U/wCLEg6FywaWNPouYNNnzWhb2PPT/wCmL4LldBq7i1dnqQOmKgSD2IyI3W6hdx+ypjl/0vingpWnKNpleP4n5N+AOXWFXKdmnm03krI6kUpa5vNiFmEtfcuFy3Fnc53vmgu//wA/aVvFUUpObHCVo6n5H4j4qucrbA7TsTSLgilBHEGQgjwUTyTaSNNpWEOuBJigkB/i2X7Htb8VL8rH7eh/4n4hQaUBOhdO2NxEJLdsE2w9gy72HgtnU831kJGw1FSR4SK08vugccMVY0Zxnm5fYeeiT2Oy+0qFySuJ0vTkm5JkJJ9h6CH1gnMekqiRtsTKuR4vsuyUuF+8Lb1Q0swaUhqasYw+bFIXXydJez+5xB4LX0xAJNKSxuvhfWuY62Rs+bCbHdkVcOXDViOmkgmhYGRPYIS0bAYx0Rb2MvsoOq6dpJ5ZQCbQ7QdwG+/ErU0novmTjhJuy2LiP4h1dS0NRNYTW0MLnOvJG0RS33ubliPtCx8Vaag/S94/JfN5eh48rnbbu33+OvDqs8e2T1Pn6g42zVsgLzZgyJ3DqHElT2imhrg1os0A2H5niV804AkDWgBrSQANm9fWjPP7itOm6acV7srvK+6883N3+JNYz1EsiIu5zCIiDSdPNc2jjtu+kd8teeUT+rj9675azlFBg8on9XH713y08on9XH713y1nRNiq616Gqqt0ZY2BuAOBxSv322Wj6lI6u01RTwNicyIkFxuJXWzJO+PrUyibFP1n0FWVUoe0QBoaGgGV995Jyi/yysVDz0cbIxHH0WhvpXbh9Wtt8rWkAkAuNm33nbYL4fUsFruGZIHaNqbFR1k1bqqiYysbA0FoBDpX3uLi+UXCy2dJavzTwxh7YhPG0NxiV1jbcfo72VlfUsAJLgAG4jfc3ivZKhgvcjIgHtIuB4Zpsc8/Qyu2Wp7fWvt+GrXq9oqSlYQI43Pd57uddn1D6PIKaikDhdpuCvnyhnR6Q6eTevfkmxWtZ9DVVVJG9rYWhgscUr+IOVo1XdSdRa2i0hLWSGmcx7JGhrZZMQxvY4E3itkGrpTXgi4OX9tqxNrIzezh0fO25dvimxyfT3JrpCq0i+rkdS826VjsHOyX5tmEBvorXwtXVxPMMhFH713y1kkna29yBhALuoG9ifBexShwuDf/ADrTY43pjkr0g+tkqYH0rGmXno2ukkuDcOsbRcVK64agV1ZpGOsaaZrWCHE10klyYnYja0Vs100VDMxiF2kNd1E2sD23C955vEbcP2uCbEfpulkqqeWnkijLJGFh+ldvGR9HlY5rmepHJlX0VbFUvdSvbHiuGyyXOJrm5XitvXWTVx4XOxjC0lrjfYRkQe9JKtjTYuAOXx2dibHHqjkr0g6uNVjpcBqefw85Je3OY8PorXtkuga+aCm0jRvp8ETX3a+JxldZr2nI5R7xcHqJVjNSzFhv0uGe/YvG1TC7DiF72t1jcmxzPUDUXSOj5JC91K+KRou1sslw8HouF4rbLg93BX2WKoL8WCK1wfSu3W/lrfjqmOOEOBOfwyNuNisylmxFsiqA/Fgitcn0rt/+2lJHUMdcsi2etd8tSiKahtg8on9XH713y08on9XH713y1nRetjB5RP6uP3rvlp5RP6uP3rvlrOibAohRAREUBERBq1tLzmEHYL57wbdFw6wc1qimktGXAlzS8uwEDzr2IuR4KURUR9dRmR0eXR2SA7cOTgMtvSA+KxxUTxEA4EvxYiWus4fugtOy+EAEHrUoiDXoGvDAHm7rnhe1za9sibbbLWFCSyNrssIOY3OyLSOwi6kUQa9BG5rAH2xXJNtmZJyWCalcWTN3vddue6zB3bCt9EEbUUTrSgEnE1gbc53BdcXOzat2nvbMOHtEE+IJWVEEbLQux422zkaXDiwFpv2gj4leinfith6PO85iuLWtsttvfJSKIISTRbziGWFxke4X2uxvMfwcCetoWerpHuc6wd0mtAs4Bt2384bSO5SiINJkThK51nEOw7CMOQsbgm6xsonBwcSSOdc8tuLWN8Lh1g2yUiiCNpad7XiwLWdLGC4Obns5sec3PO2Q2qSREBERQEREBER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C:\Users\lrainie\AppData\Local\Microsoft\Windows\Temporary Internet Files\Content.Outlook\4YD0DD0G\FactTank-logo_300x100.png">
            <a:hlinkClick r:id="rId5"/>
          </p:cNvPr>
          <p:cNvPicPr>
            <a:picLocks noChangeAspect="1" noChangeArrowheads="1"/>
          </p:cNvPicPr>
          <p:nvPr/>
        </p:nvPicPr>
        <p:blipFill>
          <a:blip r:embed="rId6" cstate="print"/>
          <a:srcRect/>
          <a:stretch>
            <a:fillRect/>
          </a:stretch>
        </p:blipFill>
        <p:spPr bwMode="auto">
          <a:xfrm>
            <a:off x="762000" y="476250"/>
            <a:ext cx="7537767" cy="2514600"/>
          </a:xfrm>
          <a:prstGeom prst="rect">
            <a:avLst/>
          </a:prstGeom>
          <a:noFill/>
        </p:spPr>
      </p:pic>
      <p:sp>
        <p:nvSpPr>
          <p:cNvPr id="2" name="Rectangle 1"/>
          <p:cNvSpPr/>
          <p:nvPr/>
        </p:nvSpPr>
        <p:spPr>
          <a:xfrm>
            <a:off x="3052751" y="5562600"/>
            <a:ext cx="3040384" cy="800219"/>
          </a:xfrm>
          <a:prstGeom prst="rect">
            <a:avLst/>
          </a:prstGeom>
        </p:spPr>
        <p:txBody>
          <a:bodyPr wrap="none">
            <a:spAutoFit/>
          </a:bodyPr>
          <a:lstStyle/>
          <a:p>
            <a:pPr algn="ctr">
              <a:spcAft>
                <a:spcPts val="1200"/>
              </a:spcAft>
            </a:pPr>
            <a:r>
              <a:rPr lang="en-US" dirty="0" smtClean="0"/>
              <a:t>pewinternet.org</a:t>
            </a:r>
          </a:p>
          <a:p>
            <a:pPr algn="ctr">
              <a:spcAft>
                <a:spcPts val="1200"/>
              </a:spcAft>
            </a:pPr>
            <a:r>
              <a:rPr lang="en-US" dirty="0"/>
              <a:t>l</a:t>
            </a:r>
            <a:r>
              <a:rPr lang="en-US" dirty="0" smtClean="0"/>
              <a:t>ibraries.pewinternet.org</a:t>
            </a:r>
            <a:endParaRPr lang="en-US" dirty="0">
              <a:solidFill>
                <a:schemeClr val="tx2"/>
              </a:solidFill>
            </a:endParaRPr>
          </a:p>
        </p:txBody>
      </p:sp>
    </p:spTree>
    <p:extLst>
      <p:ext uri="{BB962C8B-B14F-4D97-AF65-F5344CB8AC3E}">
        <p14:creationId xmlns:p14="http://schemas.microsoft.com/office/powerpoint/2010/main" val="515651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solidFill>
                  <a:srgbClr val="FF0000"/>
                </a:solidFill>
              </a:rPr>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2462724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Used library in past year</a:t>
            </a:r>
            <a:endParaRPr lang="en-US" dirty="0"/>
          </a:p>
        </p:txBody>
      </p:sp>
      <p:graphicFrame>
        <p:nvGraphicFramePr>
          <p:cNvPr id="3" name="Chart 2"/>
          <p:cNvGraphicFramePr/>
          <p:nvPr>
            <p:extLst>
              <p:ext uri="{D42A27DB-BD31-4B8C-83A1-F6EECF244321}">
                <p14:modId xmlns:p14="http://schemas.microsoft.com/office/powerpoint/2010/main" val="4146366782"/>
              </p:ext>
            </p:extLst>
          </p:nvPr>
        </p:nvGraphicFramePr>
        <p:xfrm>
          <a:off x="228600" y="1524000"/>
          <a:ext cx="86868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078129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143000"/>
          </a:xfrm>
        </p:spPr>
        <p:txBody>
          <a:bodyPr/>
          <a:lstStyle/>
          <a:p>
            <a:r>
              <a:rPr lang="en-US" dirty="0" smtClean="0"/>
              <a:t>Got help from a librarian </a:t>
            </a:r>
            <a:r>
              <a:rPr lang="en-US" sz="2400" dirty="0" smtClean="0"/>
              <a:t>(among library users)</a:t>
            </a:r>
            <a:endParaRPr lang="en-US" dirty="0"/>
          </a:p>
        </p:txBody>
      </p:sp>
      <p:graphicFrame>
        <p:nvGraphicFramePr>
          <p:cNvPr id="3" name="Chart 2"/>
          <p:cNvGraphicFramePr/>
          <p:nvPr>
            <p:extLst>
              <p:ext uri="{D42A27DB-BD31-4B8C-83A1-F6EECF244321}">
                <p14:modId xmlns:p14="http://schemas.microsoft.com/office/powerpoint/2010/main" val="2832875006"/>
              </p:ext>
            </p:extLst>
          </p:nvPr>
        </p:nvGraphicFramePr>
        <p:xfrm>
          <a:off x="152400" y="1447801"/>
          <a:ext cx="8763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30360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143000"/>
          </a:xfrm>
        </p:spPr>
        <p:txBody>
          <a:bodyPr>
            <a:normAutofit/>
          </a:bodyPr>
          <a:lstStyle/>
          <a:p>
            <a:r>
              <a:rPr lang="en-US" sz="2300" dirty="0" smtClean="0"/>
              <a:t>Closing the library would have a major impact on my community as a whole</a:t>
            </a:r>
            <a:endParaRPr lang="en-US" sz="2300" dirty="0"/>
          </a:p>
        </p:txBody>
      </p:sp>
      <p:graphicFrame>
        <p:nvGraphicFramePr>
          <p:cNvPr id="3" name="Chart 2"/>
          <p:cNvGraphicFramePr/>
          <p:nvPr>
            <p:extLst>
              <p:ext uri="{D42A27DB-BD31-4B8C-83A1-F6EECF244321}">
                <p14:modId xmlns:p14="http://schemas.microsoft.com/office/powerpoint/2010/main" val="4059625575"/>
              </p:ext>
            </p:extLst>
          </p:nvPr>
        </p:nvGraphicFramePr>
        <p:xfrm>
          <a:off x="0" y="914400"/>
          <a:ext cx="91440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44185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solidFill>
                  <a:srgbClr val="FF0000"/>
                </a:solidFill>
              </a:rPr>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31205643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Teens say they would likely use …</a:t>
            </a:r>
            <a:endParaRPr lang="en-US" sz="3200" dirty="0"/>
          </a:p>
        </p:txBody>
      </p:sp>
      <p:graphicFrame>
        <p:nvGraphicFramePr>
          <p:cNvPr id="4" name="Chart 3"/>
          <p:cNvGraphicFramePr/>
          <p:nvPr>
            <p:extLst>
              <p:ext uri="{D42A27DB-BD31-4B8C-83A1-F6EECF244321}">
                <p14:modId xmlns:p14="http://schemas.microsoft.com/office/powerpoint/2010/main" val="25541805"/>
              </p:ext>
            </p:extLst>
          </p:nvPr>
        </p:nvGraphicFramePr>
        <p:xfrm>
          <a:off x="-114300" y="685800"/>
          <a:ext cx="9372600" cy="617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83678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solidFill>
                  <a:srgbClr val="FF0000"/>
                </a:solidFill>
              </a:rPr>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30499029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smtClean="0"/>
              <a:t>How will hyperconnected Millennials live?</a:t>
            </a:r>
            <a:br>
              <a:rPr lang="en-US" dirty="0" smtClean="0"/>
            </a:br>
            <a:r>
              <a:rPr lang="en-US" sz="2200" dirty="0" smtClean="0">
                <a:hlinkClick r:id="rId3"/>
              </a:rPr>
              <a:t>http://pewinternet.org/Reports/2012/Hyperconnected-lives.aspx</a:t>
            </a:r>
            <a:r>
              <a:rPr lang="en-US" sz="2200" dirty="0" smtClean="0"/>
              <a:t> </a:t>
            </a:r>
            <a:endParaRPr lang="en-US" sz="2200" dirty="0"/>
          </a:p>
        </p:txBody>
      </p:sp>
      <p:pic>
        <p:nvPicPr>
          <p:cNvPr id="4" name="Picture 7" descr="people"/>
          <p:cNvPicPr>
            <a:picLocks noChangeAspect="1" noChangeArrowheads="1"/>
          </p:cNvPicPr>
          <p:nvPr/>
        </p:nvPicPr>
        <p:blipFill>
          <a:blip r:embed="rId4" cstate="print"/>
          <a:srcRect/>
          <a:stretch>
            <a:fillRect/>
          </a:stretch>
        </p:blipFill>
        <p:spPr bwMode="auto">
          <a:xfrm>
            <a:off x="1981200" y="1524000"/>
            <a:ext cx="5106045" cy="5091689"/>
          </a:xfrm>
          <a:prstGeom prst="rect">
            <a:avLst/>
          </a:prstGeom>
          <a:noFill/>
          <a:ln w="9525">
            <a:noFill/>
            <a:miter lim="800000"/>
            <a:headEnd/>
            <a:tailEnd/>
          </a:ln>
        </p:spPr>
      </p:pic>
    </p:spTree>
    <p:extLst>
      <p:ext uri="{BB962C8B-B14F-4D97-AF65-F5344CB8AC3E}">
        <p14:creationId xmlns:p14="http://schemas.microsoft.com/office/powerpoint/2010/main" val="34382249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0"/>
            <a:ext cx="8229600" cy="2209800"/>
          </a:xfrm>
        </p:spPr>
        <p:txBody>
          <a:bodyPr/>
          <a:lstStyle/>
          <a:p>
            <a:pPr algn="ctr">
              <a:buNone/>
            </a:pPr>
            <a:r>
              <a:rPr lang="en-US" sz="9600" dirty="0" smtClean="0"/>
              <a:t>Vote for … </a:t>
            </a:r>
            <a:endParaRPr lang="en-US" sz="9600" dirty="0"/>
          </a:p>
        </p:txBody>
      </p:sp>
    </p:spTree>
    <p:extLst>
      <p:ext uri="{BB962C8B-B14F-4D97-AF65-F5344CB8AC3E}">
        <p14:creationId xmlns:p14="http://schemas.microsoft.com/office/powerpoint/2010/main" val="189773869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Millennials’ future</a:t>
            </a:r>
            <a:endParaRPr lang="en-US" dirty="0"/>
          </a:p>
        </p:txBody>
      </p:sp>
      <p:sp>
        <p:nvSpPr>
          <p:cNvPr id="3" name="Content Placeholder 2"/>
          <p:cNvSpPr>
            <a:spLocks noGrp="1"/>
          </p:cNvSpPr>
          <p:nvPr>
            <p:ph idx="1"/>
          </p:nvPr>
        </p:nvSpPr>
        <p:spPr>
          <a:xfrm>
            <a:off x="0" y="1066800"/>
            <a:ext cx="9144000" cy="4525963"/>
          </a:xfrm>
        </p:spPr>
        <p:txBody>
          <a:bodyPr>
            <a:noAutofit/>
          </a:bodyPr>
          <a:lstStyle/>
          <a:p>
            <a:r>
              <a:rPr lang="en-US" sz="2800" dirty="0" smtClean="0"/>
              <a:t>In 2020 the brains of multitasking teens and young adults are "</a:t>
            </a:r>
            <a:r>
              <a:rPr lang="en-US" sz="2800" u="sng" dirty="0" smtClean="0"/>
              <a:t>wired" differently from those over age 35 and overall it yields helpful results. </a:t>
            </a:r>
            <a:r>
              <a:rPr lang="en-US" sz="2800" dirty="0" smtClean="0"/>
              <a:t>They do not suffer notable cognitive shortcomings as they multitask and cycle quickly through personal- and work-related tasks. Rather, </a:t>
            </a:r>
            <a:r>
              <a:rPr lang="en-US" sz="2800" u="sng" dirty="0" smtClean="0"/>
              <a:t>they are learning more and they are more adept at finding answers to deep questions, </a:t>
            </a:r>
            <a:r>
              <a:rPr lang="en-US" sz="2800" dirty="0" smtClean="0"/>
              <a:t>in part because they can search effectively and access collective intelligence via the Internet. In sum, the changes in learning behavior and cognition among the young </a:t>
            </a:r>
            <a:r>
              <a:rPr lang="en-US" sz="2800" b="1" dirty="0" smtClean="0">
                <a:solidFill>
                  <a:srgbClr val="FF0000"/>
                </a:solidFill>
              </a:rPr>
              <a:t>generally produce positive outcomes</a:t>
            </a:r>
            <a:r>
              <a:rPr lang="en-US" sz="2800" dirty="0" smtClean="0"/>
              <a:t>.</a:t>
            </a:r>
          </a:p>
          <a:p>
            <a:endParaRPr lang="en-US" sz="2800" dirty="0"/>
          </a:p>
        </p:txBody>
      </p:sp>
    </p:spTree>
    <p:extLst>
      <p:ext uri="{BB962C8B-B14F-4D97-AF65-F5344CB8AC3E}">
        <p14:creationId xmlns:p14="http://schemas.microsoft.com/office/powerpoint/2010/main" val="3168062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4255413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0"/>
            <a:ext cx="8229600" cy="2209800"/>
          </a:xfrm>
        </p:spPr>
        <p:txBody>
          <a:bodyPr/>
          <a:lstStyle/>
          <a:p>
            <a:pPr algn="ctr">
              <a:buNone/>
            </a:pPr>
            <a:r>
              <a:rPr lang="en-US" sz="9600" dirty="0" smtClean="0"/>
              <a:t>… or … </a:t>
            </a:r>
            <a:endParaRPr lang="en-US" sz="9600" dirty="0"/>
          </a:p>
        </p:txBody>
      </p:sp>
    </p:spTree>
    <p:extLst>
      <p:ext uri="{BB962C8B-B14F-4D97-AF65-F5344CB8AC3E}">
        <p14:creationId xmlns:p14="http://schemas.microsoft.com/office/powerpoint/2010/main" val="117665158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Millennials’ future</a:t>
            </a:r>
            <a:endParaRPr lang="en-US" dirty="0"/>
          </a:p>
        </p:txBody>
      </p:sp>
      <p:sp>
        <p:nvSpPr>
          <p:cNvPr id="3" name="Content Placeholder 2"/>
          <p:cNvSpPr>
            <a:spLocks noGrp="1"/>
          </p:cNvSpPr>
          <p:nvPr>
            <p:ph idx="1"/>
          </p:nvPr>
        </p:nvSpPr>
        <p:spPr>
          <a:xfrm>
            <a:off x="0" y="1066800"/>
            <a:ext cx="9144000" cy="4525963"/>
          </a:xfrm>
        </p:spPr>
        <p:txBody>
          <a:bodyPr>
            <a:noAutofit/>
          </a:bodyPr>
          <a:lstStyle/>
          <a:p>
            <a:r>
              <a:rPr lang="en-US" sz="2800" dirty="0" smtClean="0"/>
              <a:t>In 2020, the brains of multitasking teens and young adults are </a:t>
            </a:r>
            <a:r>
              <a:rPr lang="en-US" sz="2800" u="sng" dirty="0" smtClean="0"/>
              <a:t>"wired" differently from those over age 35 and overall it yields baleful results. </a:t>
            </a:r>
            <a:r>
              <a:rPr lang="en-US" sz="2800" dirty="0" smtClean="0"/>
              <a:t>They do not retain information; they spend most of their energy sharing short social messages, being entertained, and being distracted away from deep engagement with people and knowledge. </a:t>
            </a:r>
            <a:r>
              <a:rPr lang="en-US" sz="2800" u="sng" dirty="0" smtClean="0"/>
              <a:t>They lack deep-thinking capabilities; they lack face-to-face social skills; they depend in unhealthy ways on the Internet and mobile devices to function. </a:t>
            </a:r>
            <a:r>
              <a:rPr lang="en-US" sz="2800" dirty="0" smtClean="0"/>
              <a:t>In sum, the changes in behavior and cognition among the young are </a:t>
            </a:r>
            <a:r>
              <a:rPr lang="en-US" sz="2800" b="1" dirty="0" smtClean="0">
                <a:solidFill>
                  <a:srgbClr val="FF0000"/>
                </a:solidFill>
              </a:rPr>
              <a:t>generally negative outcomes</a:t>
            </a:r>
            <a:r>
              <a:rPr lang="en-US" sz="2800" dirty="0" smtClean="0"/>
              <a:t>.</a:t>
            </a:r>
          </a:p>
          <a:p>
            <a:pPr>
              <a:buNone/>
            </a:pPr>
            <a:endParaRPr lang="en-US" sz="2800" dirty="0"/>
          </a:p>
        </p:txBody>
      </p:sp>
    </p:spTree>
    <p:extLst>
      <p:ext uri="{BB962C8B-B14F-4D97-AF65-F5344CB8AC3E}">
        <p14:creationId xmlns:p14="http://schemas.microsoft.com/office/powerpoint/2010/main" val="38901154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Millennials’ future</a:t>
            </a:r>
            <a:endParaRPr lang="en-US" dirty="0"/>
          </a:p>
        </p:txBody>
      </p:sp>
      <p:sp>
        <p:nvSpPr>
          <p:cNvPr id="5" name="Text Placeholder 4"/>
          <p:cNvSpPr>
            <a:spLocks noGrp="1"/>
          </p:cNvSpPr>
          <p:nvPr>
            <p:ph type="body" idx="1"/>
          </p:nvPr>
        </p:nvSpPr>
        <p:spPr>
          <a:xfrm>
            <a:off x="0" y="1535113"/>
            <a:ext cx="4497388" cy="639762"/>
          </a:xfrm>
        </p:spPr>
        <p:txBody>
          <a:bodyPr>
            <a:normAutofit fontScale="92500"/>
          </a:bodyPr>
          <a:lstStyle/>
          <a:p>
            <a:pPr algn="ctr"/>
            <a:r>
              <a:rPr lang="en-US" sz="3600" dirty="0" smtClean="0"/>
              <a:t>Change for the better</a:t>
            </a:r>
            <a:endParaRPr lang="en-US" sz="3600" dirty="0"/>
          </a:p>
        </p:txBody>
      </p:sp>
      <p:sp>
        <p:nvSpPr>
          <p:cNvPr id="6" name="Content Placeholder 5"/>
          <p:cNvSpPr>
            <a:spLocks noGrp="1"/>
          </p:cNvSpPr>
          <p:nvPr>
            <p:ph sz="half" idx="2"/>
          </p:nvPr>
        </p:nvSpPr>
        <p:spPr/>
        <p:txBody>
          <a:bodyPr>
            <a:normAutofit/>
          </a:bodyPr>
          <a:lstStyle/>
          <a:p>
            <a:pPr algn="ctr">
              <a:buNone/>
            </a:pPr>
            <a:r>
              <a:rPr lang="en-US" sz="9600" dirty="0" smtClean="0"/>
              <a:t>52%</a:t>
            </a:r>
            <a:endParaRPr lang="en-US" sz="9600" dirty="0"/>
          </a:p>
        </p:txBody>
      </p:sp>
      <p:sp>
        <p:nvSpPr>
          <p:cNvPr id="7" name="Text Placeholder 6"/>
          <p:cNvSpPr>
            <a:spLocks noGrp="1"/>
          </p:cNvSpPr>
          <p:nvPr>
            <p:ph type="body" sz="quarter" idx="3"/>
          </p:nvPr>
        </p:nvSpPr>
        <p:spPr>
          <a:xfrm>
            <a:off x="4645025" y="1535113"/>
            <a:ext cx="4498975" cy="639762"/>
          </a:xfrm>
        </p:spPr>
        <p:txBody>
          <a:bodyPr>
            <a:normAutofit fontScale="92500"/>
          </a:bodyPr>
          <a:lstStyle/>
          <a:p>
            <a:pPr algn="ctr"/>
            <a:r>
              <a:rPr lang="en-US" sz="3600" dirty="0" smtClean="0"/>
              <a:t>Change for the worse</a:t>
            </a:r>
            <a:endParaRPr lang="en-US" sz="3600" dirty="0"/>
          </a:p>
        </p:txBody>
      </p:sp>
      <p:sp>
        <p:nvSpPr>
          <p:cNvPr id="8" name="Content Placeholder 7"/>
          <p:cNvSpPr>
            <a:spLocks noGrp="1"/>
          </p:cNvSpPr>
          <p:nvPr>
            <p:ph sz="quarter" idx="4"/>
          </p:nvPr>
        </p:nvSpPr>
        <p:spPr/>
        <p:txBody>
          <a:bodyPr/>
          <a:lstStyle/>
          <a:p>
            <a:pPr algn="ctr">
              <a:buNone/>
            </a:pPr>
            <a:r>
              <a:rPr lang="en-US" sz="9600" dirty="0" smtClean="0"/>
              <a:t>42%</a:t>
            </a:r>
            <a:endParaRPr lang="en-US" sz="9600" dirty="0"/>
          </a:p>
        </p:txBody>
      </p:sp>
    </p:spTree>
    <p:extLst>
      <p:ext uri="{BB962C8B-B14F-4D97-AF65-F5344CB8AC3E}">
        <p14:creationId xmlns:p14="http://schemas.microsoft.com/office/powerpoint/2010/main" val="995515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a:t>
            </a:r>
            <a:r>
              <a:rPr lang="en-US" dirty="0" err="1" smtClean="0"/>
              <a:t>Supertaskers</a:t>
            </a:r>
            <a:endParaRPr lang="en-US" dirty="0"/>
          </a:p>
        </p:txBody>
      </p:sp>
      <p:pic>
        <p:nvPicPr>
          <p:cNvPr id="41988" name="Picture 4" descr="http://schlicks.files.wordpress.com/2010/09/orchestra_conductor.jpg"/>
          <p:cNvPicPr>
            <a:picLocks noChangeAspect="1" noChangeArrowheads="1"/>
          </p:cNvPicPr>
          <p:nvPr/>
        </p:nvPicPr>
        <p:blipFill>
          <a:blip r:embed="rId3" cstate="print"/>
          <a:srcRect/>
          <a:stretch>
            <a:fillRect/>
          </a:stretch>
        </p:blipFill>
        <p:spPr bwMode="auto">
          <a:xfrm>
            <a:off x="381000" y="1412487"/>
            <a:ext cx="8305800" cy="5064513"/>
          </a:xfrm>
          <a:prstGeom prst="rect">
            <a:avLst/>
          </a:prstGeom>
          <a:noFill/>
        </p:spPr>
      </p:pic>
    </p:spTree>
    <p:extLst>
      <p:ext uri="{BB962C8B-B14F-4D97-AF65-F5344CB8AC3E}">
        <p14:creationId xmlns:p14="http://schemas.microsoft.com/office/powerpoint/2010/main" val="426318426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New winners/losers</a:t>
            </a:r>
            <a:endParaRPr lang="en-US" dirty="0"/>
          </a:p>
        </p:txBody>
      </p:sp>
      <p:pic>
        <p:nvPicPr>
          <p:cNvPr id="39938" name="Picture 2" descr="http://coachdawnwrites.com/wp-content/uploads/2011/06/winners-and-losers.jpg"/>
          <p:cNvPicPr>
            <a:picLocks noChangeAspect="1" noChangeArrowheads="1"/>
          </p:cNvPicPr>
          <p:nvPr/>
        </p:nvPicPr>
        <p:blipFill>
          <a:blip r:embed="rId3" cstate="print"/>
          <a:srcRect/>
          <a:stretch>
            <a:fillRect/>
          </a:stretch>
        </p:blipFill>
        <p:spPr bwMode="auto">
          <a:xfrm>
            <a:off x="990600" y="1257298"/>
            <a:ext cx="7162800" cy="5372102"/>
          </a:xfrm>
          <a:prstGeom prst="rect">
            <a:avLst/>
          </a:prstGeom>
          <a:noFill/>
        </p:spPr>
      </p:pic>
    </p:spTree>
    <p:extLst>
      <p:ext uri="{BB962C8B-B14F-4D97-AF65-F5344CB8AC3E}">
        <p14:creationId xmlns:p14="http://schemas.microsoft.com/office/powerpoint/2010/main" val="279520629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Distracted </a:t>
            </a:r>
            <a:endParaRPr lang="en-US" dirty="0"/>
          </a:p>
        </p:txBody>
      </p:sp>
      <p:pic>
        <p:nvPicPr>
          <p:cNvPr id="37890" name="Picture 2" descr="http://www.victorialabalme.com/communication_and_presentation_skills/wp-content/uploads/2012/07/Jim-on-The-Office-Goofing-Off-Focus.com_.jpg"/>
          <p:cNvPicPr>
            <a:picLocks noChangeAspect="1" noChangeArrowheads="1"/>
          </p:cNvPicPr>
          <p:nvPr/>
        </p:nvPicPr>
        <p:blipFill>
          <a:blip r:embed="rId3" cstate="print"/>
          <a:srcRect/>
          <a:stretch>
            <a:fillRect/>
          </a:stretch>
        </p:blipFill>
        <p:spPr bwMode="auto">
          <a:xfrm>
            <a:off x="914400" y="1295400"/>
            <a:ext cx="7315200" cy="5486400"/>
          </a:xfrm>
          <a:prstGeom prst="rect">
            <a:avLst/>
          </a:prstGeom>
          <a:noFill/>
        </p:spPr>
      </p:pic>
    </p:spTree>
    <p:extLst>
      <p:ext uri="{BB962C8B-B14F-4D97-AF65-F5344CB8AC3E}">
        <p14:creationId xmlns:p14="http://schemas.microsoft.com/office/powerpoint/2010/main" val="87620183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levels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solidFill>
                  <a:srgbClr val="FF0000"/>
                </a:solidFill>
              </a:rPr>
              <a:t>The public and teachers recognize this and want libraries to adjust to it</a:t>
            </a:r>
          </a:p>
        </p:txBody>
      </p:sp>
    </p:spTree>
    <p:extLst>
      <p:ext uri="{BB962C8B-B14F-4D97-AF65-F5344CB8AC3E}">
        <p14:creationId xmlns:p14="http://schemas.microsoft.com/office/powerpoint/2010/main" val="17174509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press for literacy</a:t>
            </a:r>
            <a:endParaRPr lang="en-US" dirty="0"/>
          </a:p>
        </p:txBody>
      </p:sp>
      <p:sp>
        <p:nvSpPr>
          <p:cNvPr id="3" name="Content Placeholder 2"/>
          <p:cNvSpPr>
            <a:spLocks noGrp="1"/>
          </p:cNvSpPr>
          <p:nvPr>
            <p:ph idx="1"/>
          </p:nvPr>
        </p:nvSpPr>
        <p:spPr/>
        <p:txBody>
          <a:bodyPr>
            <a:noAutofit/>
          </a:bodyPr>
          <a:lstStyle/>
          <a:p>
            <a:r>
              <a:rPr lang="en-US" sz="2600" dirty="0" smtClean="0"/>
              <a:t>57% spend class time helping students improve their search skills</a:t>
            </a:r>
          </a:p>
          <a:p>
            <a:r>
              <a:rPr lang="en-US" sz="2600" dirty="0" smtClean="0"/>
              <a:t>35% devote class time to helping students understand how search engines work and how search results are generated</a:t>
            </a:r>
          </a:p>
          <a:p>
            <a:r>
              <a:rPr lang="en-US" sz="2600" dirty="0" smtClean="0"/>
              <a:t>Asked what curriculum changes might be necessary in middle and high schools today, 47% “strongly agree” and 44% “somewhat agree” that </a:t>
            </a:r>
            <a:r>
              <a:rPr lang="en-US" sz="2600" u="sng" dirty="0" smtClean="0"/>
              <a:t>courses or content focusing on digital literacy </a:t>
            </a:r>
            <a:r>
              <a:rPr lang="en-US" sz="2600" i="1" u="sng" dirty="0" smtClean="0"/>
              <a:t>must</a:t>
            </a:r>
            <a:r>
              <a:rPr lang="en-US" sz="2600" u="sng" dirty="0" smtClean="0"/>
              <a:t> be incorporated into every school’s curriculum.</a:t>
            </a:r>
          </a:p>
        </p:txBody>
      </p:sp>
    </p:spTree>
    <p:extLst>
      <p:ext uri="{BB962C8B-B14F-4D97-AF65-F5344CB8AC3E}">
        <p14:creationId xmlns:p14="http://schemas.microsoft.com/office/powerpoint/2010/main" val="652138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3400" b="0" dirty="0" smtClean="0"/>
              <a:t>Coordinate more closely with local schools in providing resources to kids</a:t>
            </a:r>
            <a:endParaRPr lang="en-US" sz="3400" b="0" dirty="0"/>
          </a:p>
        </p:txBody>
      </p:sp>
      <p:sp>
        <p:nvSpPr>
          <p:cNvPr id="6" name="Title 1"/>
          <p:cNvSpPr txBox="1">
            <a:spLocks/>
          </p:cNvSpPr>
          <p:nvPr/>
        </p:nvSpPr>
        <p:spPr>
          <a:xfrm>
            <a:off x="457200" y="3048000"/>
            <a:ext cx="8229600" cy="1143000"/>
          </a:xfrm>
          <a:prstGeom prst="rect">
            <a:avLst/>
          </a:prstGeom>
        </p:spPr>
        <p:txBody>
          <a:bodyPr vert="horz" lIns="91440" tIns="45720" rIns="91440" bIns="45720" rtlCol="0" anchor="ctr">
            <a:normAutofit fontScale="85000" lnSpcReduction="10000"/>
          </a:bodyPr>
          <a:lstStyle/>
          <a:p>
            <a:pPr lvl="0" algn="ctr">
              <a:spcBef>
                <a:spcPct val="0"/>
              </a:spcBef>
              <a:defRPr/>
            </a:pPr>
            <a:r>
              <a:rPr lang="en-US" sz="3600" dirty="0" smtClean="0"/>
              <a:t>Offer free early literacy programs to help young children prepare for school</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Chart 6"/>
          <p:cNvGraphicFramePr/>
          <p:nvPr>
            <p:extLst>
              <p:ext uri="{D42A27DB-BD31-4B8C-83A1-F6EECF244321}">
                <p14:modId xmlns:p14="http://schemas.microsoft.com/office/powerpoint/2010/main" val="42376906"/>
              </p:ext>
            </p:extLst>
          </p:nvPr>
        </p:nvGraphicFramePr>
        <p:xfrm>
          <a:off x="228600" y="914400"/>
          <a:ext cx="89154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314422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ares.perfectlytimedphotos.com/content/7295/resized/cat.jpg?1267115938"/>
          <p:cNvPicPr>
            <a:picLocks noChangeAspect="1" noChangeArrowheads="1"/>
          </p:cNvPicPr>
          <p:nvPr/>
        </p:nvPicPr>
        <p:blipFill>
          <a:blip r:embed="rId3" cstate="print"/>
          <a:srcRect b="5302"/>
          <a:stretch>
            <a:fillRect/>
          </a:stretch>
        </p:blipFill>
        <p:spPr bwMode="auto">
          <a:xfrm>
            <a:off x="1" y="-893617"/>
            <a:ext cx="9601200" cy="8977744"/>
          </a:xfrm>
          <a:prstGeom prst="rect">
            <a:avLst/>
          </a:prstGeom>
          <a:noFill/>
        </p:spPr>
      </p:pic>
      <p:sp>
        <p:nvSpPr>
          <p:cNvPr id="5" name="TextBox 4"/>
          <p:cNvSpPr txBox="1"/>
          <p:nvPr/>
        </p:nvSpPr>
        <p:spPr>
          <a:xfrm>
            <a:off x="1828800" y="3733800"/>
            <a:ext cx="2057400" cy="1323439"/>
          </a:xfrm>
          <a:prstGeom prst="rect">
            <a:avLst/>
          </a:prstGeom>
          <a:noFill/>
        </p:spPr>
        <p:txBody>
          <a:bodyPr wrap="square" rtlCol="0">
            <a:spAutoFit/>
          </a:bodyPr>
          <a:lstStyle/>
          <a:p>
            <a:pPr algn="ctr"/>
            <a:r>
              <a:rPr lang="en-US" sz="4000" dirty="0" smtClean="0">
                <a:solidFill>
                  <a:schemeClr val="bg1"/>
                </a:solidFill>
              </a:rPr>
              <a:t>Be not afraid</a:t>
            </a:r>
            <a:endParaRPr lang="en-US" sz="4000" dirty="0">
              <a:solidFill>
                <a:schemeClr val="bg1"/>
              </a:solidFill>
            </a:endParaRPr>
          </a:p>
        </p:txBody>
      </p:sp>
    </p:spTree>
    <p:extLst>
      <p:ext uri="{BB962C8B-B14F-4D97-AF65-F5344CB8AC3E}">
        <p14:creationId xmlns:p14="http://schemas.microsoft.com/office/powerpoint/2010/main" val="2145919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solidFill>
                  <a:srgbClr val="FF0000"/>
                </a:solidFill>
              </a:rPr>
              <a:t>Teens live in a different information ecosystem</a:t>
            </a:r>
          </a:p>
          <a:p>
            <a:pPr marL="514350" indent="-514350">
              <a:buFont typeface="+mj-lt"/>
              <a:buAutoNum type="arabicParenR"/>
            </a:pPr>
            <a:r>
              <a:rPr lang="en-US" sz="2800" dirty="0" smtClean="0"/>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420799016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Libraries.pewinternet.org</a:t>
            </a:r>
            <a:endParaRPr lang="en-US" sz="4000" b="1" dirty="0">
              <a:solidFill>
                <a:srgbClr val="FF0000"/>
              </a:solidFill>
            </a:endParaRPr>
          </a:p>
        </p:txBody>
      </p:sp>
      <p:sp>
        <p:nvSpPr>
          <p:cNvPr id="5" name="TextBox 4"/>
          <p:cNvSpPr txBox="1"/>
          <p:nvPr/>
        </p:nvSpPr>
        <p:spPr>
          <a:xfrm>
            <a:off x="762000" y="1219200"/>
            <a:ext cx="7620000" cy="5386090"/>
          </a:xfrm>
          <a:prstGeom prst="rect">
            <a:avLst/>
          </a:prstGeom>
          <a:noFill/>
        </p:spPr>
        <p:txBody>
          <a:bodyPr wrap="square" rtlCol="0">
            <a:spAutoFit/>
          </a:bodyPr>
          <a:lstStyle/>
          <a:p>
            <a:r>
              <a:rPr lang="en-US" sz="3200" b="1" dirty="0" smtClean="0">
                <a:solidFill>
                  <a:schemeClr val="accent1">
                    <a:lumMod val="50000"/>
                  </a:schemeClr>
                </a:solidFill>
                <a:latin typeface="+mj-lt"/>
              </a:rPr>
              <a:t>Lee Rainie</a:t>
            </a:r>
          </a:p>
          <a:p>
            <a:r>
              <a:rPr lang="en-US" sz="3200" dirty="0" smtClean="0">
                <a:solidFill>
                  <a:schemeClr val="accent1">
                    <a:lumMod val="50000"/>
                  </a:schemeClr>
                </a:solidFill>
                <a:latin typeface="+mj-lt"/>
              </a:rPr>
              <a:t>Email: </a:t>
            </a:r>
            <a:r>
              <a:rPr lang="en-US" sz="3200" dirty="0" smtClean="0">
                <a:solidFill>
                  <a:schemeClr val="accent1">
                    <a:lumMod val="50000"/>
                  </a:schemeClr>
                </a:solidFill>
                <a:latin typeface="+mj-lt"/>
                <a:hlinkClick r:id="rId3"/>
              </a:rPr>
              <a:t>lrainie@pewinternet.org</a:t>
            </a:r>
            <a:r>
              <a:rPr lang="en-US" sz="3200" dirty="0" smtClean="0">
                <a:solidFill>
                  <a:schemeClr val="accent1">
                    <a:lumMod val="50000"/>
                  </a:schemeClr>
                </a:solidFill>
                <a:latin typeface="+mj-lt"/>
              </a:rPr>
              <a:t> </a:t>
            </a:r>
          </a:p>
          <a:p>
            <a:r>
              <a:rPr lang="en-US" sz="3200" dirty="0" smtClean="0">
                <a:solidFill>
                  <a:schemeClr val="accent1">
                    <a:lumMod val="50000"/>
                  </a:schemeClr>
                </a:solidFill>
                <a:latin typeface="+mj-lt"/>
              </a:rPr>
              <a:t>Twitter: @Lrainie</a:t>
            </a:r>
          </a:p>
          <a:p>
            <a:endParaRPr lang="en-US" sz="3200" dirty="0" smtClean="0">
              <a:solidFill>
                <a:schemeClr val="accent1">
                  <a:lumMod val="50000"/>
                </a:schemeClr>
              </a:solidFill>
              <a:latin typeface="+mj-lt"/>
            </a:endParaRPr>
          </a:p>
          <a:p>
            <a:r>
              <a:rPr lang="en-US" sz="3200" b="1" dirty="0" smtClean="0">
                <a:solidFill>
                  <a:schemeClr val="accent1">
                    <a:lumMod val="50000"/>
                  </a:schemeClr>
                </a:solidFill>
                <a:latin typeface="+mj-lt"/>
              </a:rPr>
              <a:t>Kathryn Zickuhr</a:t>
            </a:r>
          </a:p>
          <a:p>
            <a:r>
              <a:rPr lang="en-US" sz="3200" dirty="0" smtClean="0">
                <a:solidFill>
                  <a:schemeClr val="accent1">
                    <a:lumMod val="50000"/>
                  </a:schemeClr>
                </a:solidFill>
                <a:latin typeface="+mj-lt"/>
              </a:rPr>
              <a:t>Email: </a:t>
            </a:r>
            <a:r>
              <a:rPr lang="en-US" sz="3200" dirty="0" smtClean="0">
                <a:solidFill>
                  <a:schemeClr val="accent1">
                    <a:lumMod val="50000"/>
                  </a:schemeClr>
                </a:solidFill>
                <a:latin typeface="+mj-lt"/>
                <a:hlinkClick r:id="rId4"/>
              </a:rPr>
              <a:t>kzickuhr@pewinternet.org</a:t>
            </a:r>
            <a:endParaRPr lang="en-US" sz="3200" dirty="0" smtClean="0">
              <a:solidFill>
                <a:schemeClr val="accent1">
                  <a:lumMod val="50000"/>
                </a:schemeClr>
              </a:solidFill>
              <a:latin typeface="+mj-lt"/>
            </a:endParaRPr>
          </a:p>
          <a:p>
            <a:r>
              <a:rPr lang="en-US" sz="3200" dirty="0" smtClean="0">
                <a:solidFill>
                  <a:schemeClr val="accent1">
                    <a:lumMod val="50000"/>
                  </a:schemeClr>
                </a:solidFill>
                <a:latin typeface="+mj-lt"/>
              </a:rPr>
              <a:t>Twitter: @</a:t>
            </a:r>
            <a:r>
              <a:rPr lang="en-US" sz="3200" dirty="0" err="1" smtClean="0">
                <a:solidFill>
                  <a:schemeClr val="accent1">
                    <a:lumMod val="50000"/>
                  </a:schemeClr>
                </a:solidFill>
                <a:latin typeface="+mj-lt"/>
              </a:rPr>
              <a:t>kzickuhr</a:t>
            </a:r>
            <a:endParaRPr lang="en-US" sz="3200" dirty="0" smtClean="0">
              <a:solidFill>
                <a:schemeClr val="accent1">
                  <a:lumMod val="50000"/>
                </a:schemeClr>
              </a:solidFill>
              <a:latin typeface="+mj-lt"/>
            </a:endParaRPr>
          </a:p>
          <a:p>
            <a:endParaRPr lang="en-US" sz="2400" dirty="0" smtClean="0">
              <a:solidFill>
                <a:schemeClr val="accent1">
                  <a:lumMod val="50000"/>
                </a:schemeClr>
              </a:solidFill>
              <a:latin typeface="+mj-lt"/>
            </a:endParaRPr>
          </a:p>
          <a:p>
            <a:r>
              <a:rPr lang="en-US" sz="3200" b="1" dirty="0" smtClean="0">
                <a:solidFill>
                  <a:schemeClr val="accent1">
                    <a:lumMod val="50000"/>
                  </a:schemeClr>
                </a:solidFill>
                <a:latin typeface="+mj-lt"/>
              </a:rPr>
              <a:t>Kristen Purcell</a:t>
            </a:r>
          </a:p>
          <a:p>
            <a:r>
              <a:rPr lang="en-US" sz="3200" dirty="0" smtClean="0">
                <a:solidFill>
                  <a:schemeClr val="accent1">
                    <a:lumMod val="50000"/>
                  </a:schemeClr>
                </a:solidFill>
                <a:latin typeface="+mj-lt"/>
              </a:rPr>
              <a:t>Email: </a:t>
            </a:r>
            <a:r>
              <a:rPr lang="en-US" sz="3200" dirty="0" smtClean="0">
                <a:solidFill>
                  <a:schemeClr val="accent1">
                    <a:lumMod val="50000"/>
                  </a:schemeClr>
                </a:solidFill>
                <a:latin typeface="+mj-lt"/>
                <a:hlinkClick r:id="rId5"/>
              </a:rPr>
              <a:t>@kpurcell@pewinternet.org</a:t>
            </a:r>
            <a:endParaRPr lang="en-US" sz="3200" dirty="0" smtClean="0">
              <a:solidFill>
                <a:schemeClr val="accent1">
                  <a:lumMod val="50000"/>
                </a:schemeClr>
              </a:solidFill>
              <a:latin typeface="+mj-lt"/>
            </a:endParaRPr>
          </a:p>
          <a:p>
            <a:r>
              <a:rPr lang="en-US" sz="3200" dirty="0" smtClean="0">
                <a:solidFill>
                  <a:schemeClr val="accent1">
                    <a:lumMod val="50000"/>
                  </a:schemeClr>
                </a:solidFill>
                <a:latin typeface="+mj-lt"/>
              </a:rPr>
              <a:t>Twitter: @</a:t>
            </a:r>
            <a:r>
              <a:rPr lang="en-US" sz="3200" dirty="0" err="1" smtClean="0">
                <a:solidFill>
                  <a:schemeClr val="accent1">
                    <a:lumMod val="50000"/>
                  </a:schemeClr>
                </a:solidFill>
                <a:latin typeface="+mj-lt"/>
              </a:rPr>
              <a:t>kristenpurcell</a:t>
            </a:r>
            <a:endParaRPr lang="en-US" sz="2800" b="1" dirty="0">
              <a:solidFill>
                <a:schemeClr val="accent1">
                  <a:lumMod val="50000"/>
                </a:schemeClr>
              </a:solidFill>
              <a:latin typeface="+mj-lt"/>
            </a:endParaRPr>
          </a:p>
        </p:txBody>
      </p:sp>
    </p:spTree>
    <p:extLst>
      <p:ext uri="{BB962C8B-B14F-4D97-AF65-F5344CB8AC3E}">
        <p14:creationId xmlns:p14="http://schemas.microsoft.com/office/powerpoint/2010/main" val="10445565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rmAutofit/>
          </a:bodyPr>
          <a:lstStyle/>
          <a:p>
            <a:r>
              <a:rPr lang="en-US" dirty="0" smtClean="0"/>
              <a:t>The super-tech-saturated teens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400" dirty="0" smtClean="0"/>
              <a:t>95% use </a:t>
            </a:r>
            <a:r>
              <a:rPr lang="en-US" sz="2400" u="sng" dirty="0" smtClean="0"/>
              <a:t>internet</a:t>
            </a:r>
            <a:r>
              <a:rPr lang="en-US" sz="2400" dirty="0" smtClean="0"/>
              <a:t>  / ~ three-quarters have </a:t>
            </a:r>
            <a:r>
              <a:rPr lang="en-US" sz="2400" u="sng" dirty="0" smtClean="0"/>
              <a:t>broadband</a:t>
            </a:r>
            <a:r>
              <a:rPr lang="en-US" sz="2400" dirty="0" smtClean="0"/>
              <a:t> at home</a:t>
            </a:r>
          </a:p>
          <a:p>
            <a:pPr lvl="1">
              <a:buNone/>
            </a:pPr>
            <a:r>
              <a:rPr lang="en-US" sz="2400" dirty="0" smtClean="0"/>
              <a:t>74% access internet on mobile device – 25% “cell mostly” internet users</a:t>
            </a:r>
          </a:p>
          <a:p>
            <a:r>
              <a:rPr lang="en-US" sz="2400" dirty="0" smtClean="0"/>
              <a:t>78% have </a:t>
            </a:r>
            <a:r>
              <a:rPr lang="en-US" sz="2400" u="sng" dirty="0" smtClean="0"/>
              <a:t>cell phones</a:t>
            </a:r>
            <a:r>
              <a:rPr lang="en-US" sz="2400" dirty="0" smtClean="0"/>
              <a:t> / 47% have </a:t>
            </a:r>
            <a:r>
              <a:rPr lang="en-US" sz="2400" u="sng" dirty="0" smtClean="0"/>
              <a:t>smartphones</a:t>
            </a:r>
          </a:p>
          <a:p>
            <a:pPr lvl="1"/>
            <a:r>
              <a:rPr lang="en-US" sz="2400" dirty="0" smtClean="0"/>
              <a:t>80% have desktop/laptop</a:t>
            </a:r>
          </a:p>
          <a:p>
            <a:pPr lvl="1"/>
            <a:r>
              <a:rPr lang="en-US" sz="2400" dirty="0" smtClean="0"/>
              <a:t>23% have tablet computers</a:t>
            </a:r>
          </a:p>
          <a:p>
            <a:r>
              <a:rPr lang="en-US" sz="2400" dirty="0" smtClean="0"/>
              <a:t>81% use </a:t>
            </a:r>
            <a:r>
              <a:rPr lang="en-US" sz="2400" u="sng" dirty="0" smtClean="0"/>
              <a:t>social networking sites </a:t>
            </a:r>
          </a:p>
          <a:p>
            <a:pPr lvl="1"/>
            <a:r>
              <a:rPr lang="en-US" sz="2400" dirty="0" smtClean="0"/>
              <a:t>76% use Facebook - 24% use Twitter</a:t>
            </a:r>
          </a:p>
          <a:p>
            <a:pPr lvl="1"/>
            <a:r>
              <a:rPr lang="en-US" sz="2400" dirty="0" smtClean="0"/>
              <a:t>Approx. from young adult data: a quarter of teens use Instagram; 1 in 7 use Pinterest; 1 in 10 use Tumblr</a:t>
            </a:r>
          </a:p>
        </p:txBody>
      </p:sp>
    </p:spTree>
    <p:extLst>
      <p:ext uri="{BB962C8B-B14F-4D97-AF65-F5344CB8AC3E}">
        <p14:creationId xmlns:p14="http://schemas.microsoft.com/office/powerpoint/2010/main" val="4193224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304800"/>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25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b="1" dirty="0" smtClean="0">
                <a:latin typeface="+mj-lt"/>
                <a:ea typeface="+mj-ea"/>
                <a:cs typeface="+mj-cs"/>
              </a:rPr>
              <a:t>Data and info is a</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b="1" dirty="0" smtClean="0">
                <a:latin typeface="+mj-lt"/>
                <a:ea typeface="+mj-ea"/>
                <a:cs typeface="+mj-cs"/>
              </a:rPr>
              <a:t> ‘third skin’</a:t>
            </a:r>
            <a:endParaRPr kumimoji="0" lang="en-US" sz="4400" b="1" i="0" u="none" strike="noStrike" kern="1200" cap="none" spc="0" normalizeH="0" baseline="0" noProof="0" dirty="0">
              <a:ln>
                <a:noFill/>
              </a:ln>
              <a:effectLst/>
              <a:uLnTx/>
              <a:uFillTx/>
              <a:latin typeface="+mj-lt"/>
              <a:ea typeface="+mj-ea"/>
              <a:cs typeface="+mj-cs"/>
            </a:endParaRPr>
          </a:p>
        </p:txBody>
      </p:sp>
      <p:pic>
        <p:nvPicPr>
          <p:cNvPr id="2052" name="Picture 4" descr="https://encrypted-tbn2.gstatic.com/images?q=tbn:ANd9GcQYuv-Qq483e7KhIE26DzpOJ2siemtijfyvoK1hRTYbQmLer7t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7199700" cy="479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9078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takeaways from our research</a:t>
            </a:r>
            <a:endParaRPr lang="en-US" dirty="0"/>
          </a:p>
        </p:txBody>
      </p:sp>
      <p:sp>
        <p:nvSpPr>
          <p:cNvPr id="3" name="Content Placeholder 2"/>
          <p:cNvSpPr>
            <a:spLocks noGrp="1"/>
          </p:cNvSpPr>
          <p:nvPr>
            <p:ph idx="1"/>
          </p:nvPr>
        </p:nvSpPr>
        <p:spPr>
          <a:xfrm>
            <a:off x="0" y="1600200"/>
            <a:ext cx="9144000" cy="5029200"/>
          </a:xfrm>
        </p:spPr>
        <p:txBody>
          <a:bodyPr>
            <a:noAutofit/>
          </a:bodyPr>
          <a:lstStyle/>
          <a:p>
            <a:pPr marL="514350" indent="-514350">
              <a:buFont typeface="+mj-lt"/>
              <a:buAutoNum type="arabicParenR"/>
            </a:pPr>
            <a:r>
              <a:rPr lang="en-US" sz="2800" dirty="0" smtClean="0"/>
              <a:t>Teens live in a different information ecosystem</a:t>
            </a:r>
          </a:p>
          <a:p>
            <a:pPr marL="514350" indent="-514350">
              <a:buFont typeface="+mj-lt"/>
              <a:buAutoNum type="arabicParenR"/>
            </a:pPr>
            <a:r>
              <a:rPr lang="en-US" sz="2800" dirty="0" smtClean="0">
                <a:solidFill>
                  <a:srgbClr val="FF0000"/>
                </a:solidFill>
              </a:rPr>
              <a:t>Teens live in a different learning ecosystem</a:t>
            </a:r>
          </a:p>
          <a:p>
            <a:pPr marL="514350" indent="-514350">
              <a:buFont typeface="+mj-lt"/>
              <a:buAutoNum type="arabicParenR"/>
            </a:pPr>
            <a:r>
              <a:rPr lang="en-US" sz="2800" dirty="0" smtClean="0"/>
              <a:t>Teens’ reading efforts match/exceed adult levels</a:t>
            </a:r>
          </a:p>
          <a:p>
            <a:pPr marL="514350" indent="-514350">
              <a:buFont typeface="+mj-lt"/>
              <a:buAutoNum type="arabicParenR"/>
            </a:pPr>
            <a:r>
              <a:rPr lang="en-US" sz="2800" dirty="0" smtClean="0"/>
              <a:t>Teens use libraries and librarians more than others, but don’t necessarily love libraries as much</a:t>
            </a:r>
          </a:p>
          <a:p>
            <a:pPr marL="514350" indent="-514350">
              <a:buFont typeface="+mj-lt"/>
              <a:buAutoNum type="arabicParenR"/>
            </a:pPr>
            <a:r>
              <a:rPr lang="en-US" sz="2800" dirty="0" smtClean="0"/>
              <a:t>Teens have different priorities in library services </a:t>
            </a:r>
          </a:p>
          <a:p>
            <a:pPr marL="514350" indent="-514350">
              <a:buFont typeface="+mj-lt"/>
              <a:buAutoNum type="arabicParenR"/>
            </a:pPr>
            <a:r>
              <a:rPr lang="en-US" sz="2800" dirty="0" smtClean="0"/>
              <a:t>Teens will behave differently in the world to come</a:t>
            </a:r>
          </a:p>
          <a:p>
            <a:pPr marL="514350" indent="-514350">
              <a:buFont typeface="+mj-lt"/>
              <a:buAutoNum type="arabicParenR"/>
            </a:pPr>
            <a:r>
              <a:rPr lang="en-US" sz="2800" dirty="0" smtClean="0"/>
              <a:t>The public and teachers recognize this and want libraries to adjust to it</a:t>
            </a:r>
          </a:p>
        </p:txBody>
      </p:sp>
    </p:spTree>
    <p:extLst>
      <p:ext uri="{BB962C8B-B14F-4D97-AF65-F5344CB8AC3E}">
        <p14:creationId xmlns:p14="http://schemas.microsoft.com/office/powerpoint/2010/main" val="23823621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noAutofit/>
          </a:bodyPr>
          <a:lstStyle/>
          <a:p>
            <a:r>
              <a:rPr lang="en-US" sz="2800" dirty="0" smtClean="0"/>
              <a:t>Online survey of 2,462 teachers with College Board / National Writing Project</a:t>
            </a:r>
            <a:endParaRPr lang="en-US" sz="2800" dirty="0">
              <a:solidFill>
                <a:srgbClr val="FF0000"/>
              </a:solidFill>
            </a:endParaRPr>
          </a:p>
        </p:txBody>
      </p:sp>
      <p:sp>
        <p:nvSpPr>
          <p:cNvPr id="3" name="Content Placeholder 2"/>
          <p:cNvSpPr>
            <a:spLocks noGrp="1"/>
          </p:cNvSpPr>
          <p:nvPr>
            <p:ph sz="half" idx="1"/>
          </p:nvPr>
        </p:nvSpPr>
        <p:spPr>
          <a:xfrm>
            <a:off x="228600" y="1600200"/>
            <a:ext cx="2743200" cy="4525963"/>
          </a:xfrm>
        </p:spPr>
        <p:txBody>
          <a:bodyPr>
            <a:normAutofit fontScale="92500" lnSpcReduction="20000"/>
          </a:bodyPr>
          <a:lstStyle/>
          <a:p>
            <a:r>
              <a:rPr lang="en-US" dirty="0" smtClean="0"/>
              <a:t>77% of teachers surveyed say the internet and digital search tools have had a </a:t>
            </a:r>
            <a:r>
              <a:rPr lang="en-US" u="sng" dirty="0" smtClean="0"/>
              <a:t>“mostly positive” impact on their students’ research work”</a:t>
            </a:r>
          </a:p>
          <a:p>
            <a:endParaRPr lang="en-US" dirty="0"/>
          </a:p>
        </p:txBody>
      </p:sp>
      <p:sp>
        <p:nvSpPr>
          <p:cNvPr id="4" name="Content Placeholder 3"/>
          <p:cNvSpPr>
            <a:spLocks noGrp="1"/>
          </p:cNvSpPr>
          <p:nvPr>
            <p:ph sz="half" idx="2"/>
          </p:nvPr>
        </p:nvSpPr>
        <p:spPr>
          <a:xfrm>
            <a:off x="6324600" y="1600200"/>
            <a:ext cx="2590800" cy="4525963"/>
          </a:xfrm>
        </p:spPr>
        <p:txBody>
          <a:bodyPr>
            <a:normAutofit fontScale="92500" lnSpcReduction="20000"/>
          </a:bodyPr>
          <a:lstStyle/>
          <a:p>
            <a:r>
              <a:rPr lang="en-US" dirty="0" smtClean="0"/>
              <a:t>87% agree these technologies are creating an </a:t>
            </a:r>
            <a:r>
              <a:rPr lang="en-US" u="sng" dirty="0" smtClean="0"/>
              <a:t>“easily distracted generation with short attention spans” </a:t>
            </a:r>
          </a:p>
          <a:p>
            <a:endParaRPr lang="en-US" dirty="0"/>
          </a:p>
        </p:txBody>
      </p:sp>
      <p:pic>
        <p:nvPicPr>
          <p:cNvPr id="68610" name="Picture 2" descr="https://encrypted-tbn3.gstatic.com/images?q=tbn:ANd9GcTKXs5Tk6dHu0NnkiA3LqYxIx0YD_F1iHEytYrV6U8TcDShdeez"/>
          <p:cNvPicPr>
            <a:picLocks noChangeAspect="1" noChangeArrowheads="1"/>
          </p:cNvPicPr>
          <p:nvPr/>
        </p:nvPicPr>
        <p:blipFill>
          <a:blip r:embed="rId3" cstate="print"/>
          <a:srcRect/>
          <a:stretch>
            <a:fillRect/>
          </a:stretch>
        </p:blipFill>
        <p:spPr bwMode="auto">
          <a:xfrm>
            <a:off x="3348037" y="2357437"/>
            <a:ext cx="2747963" cy="2747963"/>
          </a:xfrm>
          <a:prstGeom prst="rect">
            <a:avLst/>
          </a:prstGeom>
          <a:noFill/>
        </p:spPr>
      </p:pic>
    </p:spTree>
    <p:extLst>
      <p:ext uri="{BB962C8B-B14F-4D97-AF65-F5344CB8AC3E}">
        <p14:creationId xmlns:p14="http://schemas.microsoft.com/office/powerpoint/2010/main" val="764263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2514600" cy="4525963"/>
          </a:xfrm>
        </p:spPr>
        <p:txBody>
          <a:bodyPr>
            <a:normAutofit fontScale="85000" lnSpcReduction="20000"/>
          </a:bodyPr>
          <a:lstStyle/>
          <a:p>
            <a:pPr lvl="0"/>
            <a:r>
              <a:rPr lang="en-US" dirty="0" smtClean="0"/>
              <a:t>76% of the teachers in this study strongly agree “</a:t>
            </a:r>
            <a:r>
              <a:rPr lang="en-US" u="sng" dirty="0" smtClean="0"/>
              <a:t>the internet enables students to access a wider range of resources than would otherwise be available</a:t>
            </a:r>
            <a:r>
              <a:rPr lang="en-US" dirty="0" smtClean="0"/>
              <a:t>”</a:t>
            </a:r>
          </a:p>
          <a:p>
            <a:endParaRPr lang="en-US" dirty="0"/>
          </a:p>
        </p:txBody>
      </p:sp>
      <p:sp>
        <p:nvSpPr>
          <p:cNvPr id="4" name="Content Placeholder 3"/>
          <p:cNvSpPr>
            <a:spLocks noGrp="1"/>
          </p:cNvSpPr>
          <p:nvPr>
            <p:ph sz="half" idx="2"/>
          </p:nvPr>
        </p:nvSpPr>
        <p:spPr>
          <a:xfrm>
            <a:off x="6248400" y="1600200"/>
            <a:ext cx="2438400" cy="4525963"/>
          </a:xfrm>
        </p:spPr>
        <p:txBody>
          <a:bodyPr>
            <a:normAutofit fontScale="85000" lnSpcReduction="20000"/>
          </a:bodyPr>
          <a:lstStyle/>
          <a:p>
            <a:r>
              <a:rPr lang="en-US" dirty="0" smtClean="0"/>
              <a:t>76% strongly agree that internet </a:t>
            </a:r>
            <a:r>
              <a:rPr lang="en-US" u="sng" dirty="0" smtClean="0"/>
              <a:t>“search engines have conditioned students to expect to be able to find information quickly and easily”</a:t>
            </a:r>
            <a:endParaRPr lang="en-US" u="sng" dirty="0"/>
          </a:p>
        </p:txBody>
      </p:sp>
      <p:pic>
        <p:nvPicPr>
          <p:cNvPr id="5" name="Picture 2" descr="https://encrypted-tbn3.gstatic.com/images?q=tbn:ANd9GcTKXs5Tk6dHu0NnkiA3LqYxIx0YD_F1iHEytYrV6U8TcDShdeez"/>
          <p:cNvPicPr>
            <a:picLocks noChangeAspect="1" noChangeArrowheads="1"/>
          </p:cNvPicPr>
          <p:nvPr/>
        </p:nvPicPr>
        <p:blipFill>
          <a:blip r:embed="rId3" cstate="print"/>
          <a:srcRect/>
          <a:stretch>
            <a:fillRect/>
          </a:stretch>
        </p:blipFill>
        <p:spPr bwMode="auto">
          <a:xfrm>
            <a:off x="3348037" y="2357437"/>
            <a:ext cx="2747963" cy="2747963"/>
          </a:xfrm>
          <a:prstGeom prst="rect">
            <a:avLst/>
          </a:prstGeom>
          <a:noFill/>
        </p:spPr>
      </p:pic>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3302965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PRC-PPT-Template">
  <a:themeElements>
    <a:clrScheme name="PRC Custom Colors">
      <a:dk1>
        <a:srgbClr val="000000"/>
      </a:dk1>
      <a:lt1>
        <a:srgbClr val="FFFFFF"/>
      </a:lt1>
      <a:dk2>
        <a:srgbClr val="436983"/>
      </a:dk2>
      <a:lt2>
        <a:srgbClr val="EFEDE4"/>
      </a:lt2>
      <a:accent1>
        <a:srgbClr val="949D49"/>
      </a:accent1>
      <a:accent2>
        <a:srgbClr val="74697D"/>
      </a:accent2>
      <a:accent3>
        <a:srgbClr val="A55A26"/>
      </a:accent3>
      <a:accent4>
        <a:srgbClr val="D1A732"/>
      </a:accent4>
      <a:accent5>
        <a:srgbClr val="E99D2D"/>
      </a:accent5>
      <a:accent6>
        <a:srgbClr val="BF3927"/>
      </a:accent6>
      <a:hlink>
        <a:srgbClr val="A55A26"/>
      </a:hlink>
      <a:folHlink>
        <a:srgbClr val="D1A732"/>
      </a:folHlink>
    </a:clrScheme>
    <a:fontScheme name="PRC Font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 theme</Template>
  <TotalTime>715</TotalTime>
  <Words>1739</Words>
  <Application>Microsoft Macintosh PowerPoint</Application>
  <PresentationFormat>On-screen Show (4:3)</PresentationFormat>
  <Paragraphs>246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PRC-PPT-Template</vt:lpstr>
      <vt:lpstr>Teens and Libraries in Today’s Digital World</vt:lpstr>
      <vt:lpstr>PowerPoint Presentation</vt:lpstr>
      <vt:lpstr>7 takeaways from our research</vt:lpstr>
      <vt:lpstr>7 takeaways from our research</vt:lpstr>
      <vt:lpstr>The super-tech-saturated teens</vt:lpstr>
      <vt:lpstr>PowerPoint Presentation</vt:lpstr>
      <vt:lpstr>7 takeaways from our research</vt:lpstr>
      <vt:lpstr>Online survey of 2,462 teachers with College Board / National Writing Project</vt:lpstr>
      <vt:lpstr>PowerPoint Presentation</vt:lpstr>
      <vt:lpstr>PowerPoint Presentation</vt:lpstr>
      <vt:lpstr>PowerPoint Presentation</vt:lpstr>
      <vt:lpstr>Grading students’ research skills</vt:lpstr>
      <vt:lpstr>Upshot: Learning is a process;  more than it is a transaction</vt:lpstr>
      <vt:lpstr>“Today’s students are really no different from previous generations, they just have different tools through which to express themselves.”</vt:lpstr>
      <vt:lpstr>7 takeaways from our research</vt:lpstr>
      <vt:lpstr>PowerPoint Presentation</vt:lpstr>
      <vt:lpstr>Reading on a “typical day” (among book readers) </vt:lpstr>
      <vt:lpstr>Young readers are instrumental readers</vt:lpstr>
      <vt:lpstr>Young e-book readers read on all kinds of devices</vt:lpstr>
      <vt:lpstr>7 takeaways from our research</vt:lpstr>
      <vt:lpstr>Used library in past year</vt:lpstr>
      <vt:lpstr>Got help from a librarian (among library users)</vt:lpstr>
      <vt:lpstr>Closing the library would have a major impact on my community as a whole</vt:lpstr>
      <vt:lpstr>7 takeaways from our research</vt:lpstr>
      <vt:lpstr>Teens say they would likely use …</vt:lpstr>
      <vt:lpstr>7 takeaways from our research</vt:lpstr>
      <vt:lpstr>How will hyperconnected Millennials live? http://pewinternet.org/Reports/2012/Hyperconnected-lives.aspx </vt:lpstr>
      <vt:lpstr>PowerPoint Presentation</vt:lpstr>
      <vt:lpstr>Millennials’ future</vt:lpstr>
      <vt:lpstr>PowerPoint Presentation</vt:lpstr>
      <vt:lpstr>Millennials’ future</vt:lpstr>
      <vt:lpstr>Millennials’ future</vt:lpstr>
      <vt:lpstr>Theme - Supertaskers</vt:lpstr>
      <vt:lpstr>Theme – New winners/losers</vt:lpstr>
      <vt:lpstr>Theme – Distracted </vt:lpstr>
      <vt:lpstr>7 takeaways from our research</vt:lpstr>
      <vt:lpstr>Teachers press for literacy</vt:lpstr>
      <vt:lpstr>Coordinate more closely with local schools in providing resources to kids</vt:lpstr>
      <vt:lpstr>PowerPoint Presentation</vt:lpstr>
      <vt:lpstr>Libraries.pewinternet.org</vt:lpstr>
    </vt:vector>
  </TitlesOfParts>
  <Company>Pew Research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Jeremy M. Barr</dc:creator>
  <cp:lastModifiedBy>Joanna Brenner</cp:lastModifiedBy>
  <cp:revision>173</cp:revision>
  <dcterms:created xsi:type="dcterms:W3CDTF">2011-07-19T19:54:26Z</dcterms:created>
  <dcterms:modified xsi:type="dcterms:W3CDTF">2014-04-10T13:52:57Z</dcterms:modified>
</cp:coreProperties>
</file>