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sldIdLst>
    <p:sldId id="280" r:id="rId2"/>
    <p:sldId id="380" r:id="rId3"/>
    <p:sldId id="458" r:id="rId4"/>
    <p:sldId id="459" r:id="rId5"/>
    <p:sldId id="358" r:id="rId6"/>
    <p:sldId id="393" r:id="rId7"/>
    <p:sldId id="413" r:id="rId8"/>
    <p:sldId id="414" r:id="rId9"/>
    <p:sldId id="460" r:id="rId10"/>
    <p:sldId id="369" r:id="rId11"/>
    <p:sldId id="463" r:id="rId12"/>
    <p:sldId id="449" r:id="rId13"/>
    <p:sldId id="450" r:id="rId14"/>
    <p:sldId id="451" r:id="rId15"/>
    <p:sldId id="452" r:id="rId16"/>
    <p:sldId id="464" r:id="rId17"/>
    <p:sldId id="465" r:id="rId18"/>
    <p:sldId id="453" r:id="rId19"/>
    <p:sldId id="454" r:id="rId20"/>
    <p:sldId id="466" r:id="rId21"/>
    <p:sldId id="455" r:id="rId22"/>
    <p:sldId id="456" r:id="rId2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ill Sans" charset="0"/>
        <a:ea typeface="ＭＳ Ｐゴシック" charset="-128"/>
        <a:cs typeface="+mn-cs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ill Sans" charset="0"/>
        <a:ea typeface="ＭＳ Ｐゴシック" charset="-128"/>
        <a:cs typeface="+mn-cs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ill Sans" charset="0"/>
        <a:ea typeface="ＭＳ Ｐゴシック" charset="-128"/>
        <a:cs typeface="+mn-cs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ill Sans" charset="0"/>
        <a:ea typeface="ＭＳ Ｐゴシック" charset="-128"/>
        <a:cs typeface="+mn-cs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ill Sans" charset="0"/>
        <a:ea typeface="ＭＳ Ｐゴシック" charset="-128"/>
        <a:cs typeface="+mn-cs"/>
        <a:sym typeface="Gill Sans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Gill Sans" charset="0"/>
        <a:ea typeface="ＭＳ Ｐゴシック" charset="-128"/>
        <a:cs typeface="+mn-cs"/>
        <a:sym typeface="Gill Sans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Gill Sans" charset="0"/>
        <a:ea typeface="ＭＳ Ｐゴシック" charset="-128"/>
        <a:cs typeface="+mn-cs"/>
        <a:sym typeface="Gill Sans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Gill Sans" charset="0"/>
        <a:ea typeface="ＭＳ Ｐゴシック" charset="-128"/>
        <a:cs typeface="+mn-cs"/>
        <a:sym typeface="Gill Sans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Gill Sans" charset="0"/>
        <a:ea typeface="ＭＳ Ｐゴシック" charset="-128"/>
        <a:cs typeface="+mn-cs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65"/>
    <p:restoredTop sz="83446" autoAdjust="0"/>
  </p:normalViewPr>
  <p:slideViewPr>
    <p:cSldViewPr>
      <p:cViewPr>
        <p:scale>
          <a:sx n="100" d="100"/>
          <a:sy n="100" d="100"/>
        </p:scale>
        <p:origin x="2112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3AFE30-62DB-4C2A-863D-54F79941FF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825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Gill Sans" charset="0"/>
              <a:ea typeface="ＭＳ Ｐゴシック" charset="-128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D4F25C-992C-4D1F-950F-791A9DDC79F4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987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AFE30-62DB-4C2A-863D-54F79941FF6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605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AFE30-62DB-4C2A-863D-54F79941FF6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073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AFE30-62DB-4C2A-863D-54F79941FF6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311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AFE30-62DB-4C2A-863D-54F79941FF6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759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AFE30-62DB-4C2A-863D-54F79941FF6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47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AFE30-62DB-4C2A-863D-54F79941FF6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161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AFE30-62DB-4C2A-863D-54F79941FF6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182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AFE30-62DB-4C2A-863D-54F79941FF6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799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AFE30-62DB-4C2A-863D-54F79941FF6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412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AFE30-62DB-4C2A-863D-54F79941FF6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082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AFE30-62DB-4C2A-863D-54F79941FF6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72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AFE30-62DB-4C2A-863D-54F79941FF6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59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AFE30-62DB-4C2A-863D-54F79941FF6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72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AFE30-62DB-4C2A-863D-54F79941FF6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65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AFE30-62DB-4C2A-863D-54F79941FF6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602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AFE30-62DB-4C2A-863D-54F79941FF6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9025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AFE30-62DB-4C2A-863D-54F79941FF6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683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AFE30-62DB-4C2A-863D-54F79941FF6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72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292100"/>
            <a:ext cx="2212975" cy="6273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700" y="292100"/>
            <a:ext cx="6486525" cy="6273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Times New Roman" pitchFamily="-65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39700" y="292100"/>
            <a:ext cx="8851900" cy="6273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ctr" rtl="0" eaLnBrk="0" fontAlgn="base" hangingPunct="0">
        <a:spcBef>
          <a:spcPts val="200"/>
        </a:spcBef>
        <a:spcAft>
          <a:spcPct val="0"/>
        </a:spcAft>
        <a:defRPr sz="3000">
          <a:solidFill>
            <a:srgbClr val="333399"/>
          </a:solidFill>
          <a:latin typeface="+mj-lt"/>
          <a:ea typeface="ＭＳ Ｐゴシック" pitchFamily="-65" charset="-128"/>
          <a:cs typeface="ＭＳ Ｐゴシック" pitchFamily="-65" charset="-128"/>
          <a:sym typeface="Arial" charset="0"/>
        </a:defRPr>
      </a:lvl1pPr>
      <a:lvl2pPr algn="ctr" rtl="0" eaLnBrk="0" fontAlgn="base" hangingPunct="0">
        <a:spcBef>
          <a:spcPts val="200"/>
        </a:spcBef>
        <a:spcAft>
          <a:spcPct val="0"/>
        </a:spcAft>
        <a:defRPr sz="3000">
          <a:solidFill>
            <a:srgbClr val="333399"/>
          </a:solidFill>
          <a:latin typeface="Arial" pitchFamily="-65" charset="0"/>
          <a:ea typeface="ＭＳ Ｐゴシック" pitchFamily="-65" charset="-128"/>
          <a:cs typeface="ＭＳ Ｐゴシック" pitchFamily="-65" charset="-128"/>
          <a:sym typeface="Arial" charset="0"/>
        </a:defRPr>
      </a:lvl2pPr>
      <a:lvl3pPr algn="ctr" rtl="0" eaLnBrk="0" fontAlgn="base" hangingPunct="0">
        <a:spcBef>
          <a:spcPts val="200"/>
        </a:spcBef>
        <a:spcAft>
          <a:spcPct val="0"/>
        </a:spcAft>
        <a:defRPr sz="3000">
          <a:solidFill>
            <a:srgbClr val="333399"/>
          </a:solidFill>
          <a:latin typeface="Arial" pitchFamily="-65" charset="0"/>
          <a:ea typeface="ＭＳ Ｐゴシック" pitchFamily="-65" charset="-128"/>
          <a:cs typeface="ＭＳ Ｐゴシック" pitchFamily="-65" charset="-128"/>
          <a:sym typeface="Arial" charset="0"/>
        </a:defRPr>
      </a:lvl3pPr>
      <a:lvl4pPr algn="ctr" rtl="0" eaLnBrk="0" fontAlgn="base" hangingPunct="0">
        <a:spcBef>
          <a:spcPts val="200"/>
        </a:spcBef>
        <a:spcAft>
          <a:spcPct val="0"/>
        </a:spcAft>
        <a:defRPr sz="3000">
          <a:solidFill>
            <a:srgbClr val="333399"/>
          </a:solidFill>
          <a:latin typeface="Arial" pitchFamily="-65" charset="0"/>
          <a:ea typeface="ＭＳ Ｐゴシック" pitchFamily="-65" charset="-128"/>
          <a:cs typeface="ＭＳ Ｐゴシック" pitchFamily="-65" charset="-128"/>
          <a:sym typeface="Arial" charset="0"/>
        </a:defRPr>
      </a:lvl4pPr>
      <a:lvl5pPr algn="ctr" rtl="0" eaLnBrk="0" fontAlgn="base" hangingPunct="0">
        <a:spcBef>
          <a:spcPts val="200"/>
        </a:spcBef>
        <a:spcAft>
          <a:spcPct val="0"/>
        </a:spcAft>
        <a:defRPr sz="3000">
          <a:solidFill>
            <a:srgbClr val="333399"/>
          </a:solidFill>
          <a:latin typeface="Arial" pitchFamily="-65" charset="0"/>
          <a:ea typeface="ＭＳ Ｐゴシック" pitchFamily="-65" charset="-128"/>
          <a:cs typeface="ＭＳ Ｐゴシック" pitchFamily="-65" charset="-128"/>
          <a:sym typeface="Arial" charset="0"/>
        </a:defRPr>
      </a:lvl5pPr>
      <a:lvl6pPr marL="457200" algn="ctr" rtl="0" fontAlgn="base">
        <a:spcBef>
          <a:spcPts val="200"/>
        </a:spcBef>
        <a:spcAft>
          <a:spcPct val="0"/>
        </a:spcAft>
        <a:defRPr sz="3000">
          <a:solidFill>
            <a:srgbClr val="333399"/>
          </a:solidFill>
          <a:latin typeface="Arial" pitchFamily="-65" charset="0"/>
          <a:sym typeface="Arial" pitchFamily="-65" charset="0"/>
        </a:defRPr>
      </a:lvl6pPr>
      <a:lvl7pPr marL="914400" algn="ctr" rtl="0" fontAlgn="base">
        <a:spcBef>
          <a:spcPts val="200"/>
        </a:spcBef>
        <a:spcAft>
          <a:spcPct val="0"/>
        </a:spcAft>
        <a:defRPr sz="3000">
          <a:solidFill>
            <a:srgbClr val="333399"/>
          </a:solidFill>
          <a:latin typeface="Arial" pitchFamily="-65" charset="0"/>
          <a:sym typeface="Arial" pitchFamily="-65" charset="0"/>
        </a:defRPr>
      </a:lvl7pPr>
      <a:lvl8pPr marL="1371600" algn="ctr" rtl="0" fontAlgn="base">
        <a:spcBef>
          <a:spcPts val="200"/>
        </a:spcBef>
        <a:spcAft>
          <a:spcPct val="0"/>
        </a:spcAft>
        <a:defRPr sz="3000">
          <a:solidFill>
            <a:srgbClr val="333399"/>
          </a:solidFill>
          <a:latin typeface="Arial" pitchFamily="-65" charset="0"/>
          <a:sym typeface="Arial" pitchFamily="-65" charset="0"/>
        </a:defRPr>
      </a:lvl8pPr>
      <a:lvl9pPr marL="1828800" algn="ctr" rtl="0" fontAlgn="base">
        <a:spcBef>
          <a:spcPts val="200"/>
        </a:spcBef>
        <a:spcAft>
          <a:spcPct val="0"/>
        </a:spcAft>
        <a:defRPr sz="3000">
          <a:solidFill>
            <a:srgbClr val="333399"/>
          </a:solidFill>
          <a:latin typeface="Arial" pitchFamily="-65" charset="0"/>
          <a:sym typeface="Arial" pitchFamily="-65" charset="0"/>
        </a:defRPr>
      </a:lvl9pPr>
    </p:titleStyle>
    <p:bodyStyle>
      <a:lvl1pPr marL="317500" indent="-63500" algn="l" rtl="0" eaLnBrk="0" fontAlgn="base" hangingPunct="0">
        <a:spcBef>
          <a:spcPts val="120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  <a:sym typeface="Times New Roman" charset="0"/>
        </a:defRPr>
      </a:lvl1pPr>
      <a:lvl2pPr marL="673100" indent="-63500" algn="l" rtl="0" eaLnBrk="0" fontAlgn="base" hangingPunct="0">
        <a:spcBef>
          <a:spcPts val="120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65" charset="-128"/>
          <a:sym typeface="Times New Roman" charset="0"/>
        </a:defRPr>
      </a:lvl2pPr>
      <a:lvl3pPr marL="1016000" indent="-63500" algn="l" rtl="0" eaLnBrk="0" fontAlgn="base" hangingPunct="0">
        <a:spcBef>
          <a:spcPts val="120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65" charset="-128"/>
          <a:sym typeface="Times New Roman" charset="0"/>
        </a:defRPr>
      </a:lvl3pPr>
      <a:lvl4pPr marL="1358900" indent="-63500" algn="l" rtl="0" eaLnBrk="0" fontAlgn="base" hangingPunct="0">
        <a:spcBef>
          <a:spcPts val="120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65" charset="-128"/>
          <a:sym typeface="Times New Roman" charset="0"/>
        </a:defRPr>
      </a:lvl4pPr>
      <a:lvl5pPr marL="1714500" indent="-63500" algn="l" rtl="0" eaLnBrk="0" fontAlgn="base" hangingPunct="0">
        <a:spcBef>
          <a:spcPts val="120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65" charset="-128"/>
          <a:sym typeface="Times New Roman" charset="0"/>
        </a:defRPr>
      </a:lvl5pPr>
      <a:lvl6pPr marL="2171700" indent="-63500" algn="l" rtl="0" fontAlgn="base">
        <a:spcBef>
          <a:spcPts val="120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65" charset="-128"/>
          <a:sym typeface="Times New Roman" pitchFamily="-65" charset="0"/>
        </a:defRPr>
      </a:lvl6pPr>
      <a:lvl7pPr marL="2628900" indent="-63500" algn="l" rtl="0" fontAlgn="base">
        <a:spcBef>
          <a:spcPts val="120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65" charset="-128"/>
          <a:sym typeface="Times New Roman" pitchFamily="-65" charset="0"/>
        </a:defRPr>
      </a:lvl7pPr>
      <a:lvl8pPr marL="3086100" indent="-63500" algn="l" rtl="0" fontAlgn="base">
        <a:spcBef>
          <a:spcPts val="120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65" charset="-128"/>
          <a:sym typeface="Times New Roman" pitchFamily="-65" charset="0"/>
        </a:defRPr>
      </a:lvl8pPr>
      <a:lvl9pPr marL="3543300" indent="-63500" algn="l" rtl="0" fontAlgn="base">
        <a:spcBef>
          <a:spcPts val="120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65" charset="-128"/>
          <a:sym typeface="Times New Roman" pitchFamily="-65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2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" y="2362200"/>
            <a:ext cx="8763000" cy="4191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 dirty="0">
              <a:latin typeface="Gill Sans MT" pitchFamily="34" charset="0"/>
              <a:ea typeface="ＭＳ Ｐゴシック" charset="-128"/>
            </a:endParaRPr>
          </a:p>
          <a:p>
            <a:endParaRPr lang="en-US" sz="3200" dirty="0" smtClean="0">
              <a:latin typeface="Gill Sans MT" pitchFamily="34" charset="0"/>
              <a:ea typeface="ＭＳ Ｐゴシック" charset="-128"/>
            </a:endParaRPr>
          </a:p>
          <a:p>
            <a:r>
              <a:rPr lang="en-US" sz="2800" dirty="0" smtClean="0">
                <a:latin typeface="Gill Sans MT" pitchFamily="34" charset="0"/>
                <a:ea typeface="ＭＳ Ｐゴシック" charset="-128"/>
              </a:rPr>
              <a:t>Chaeyoon Lim</a:t>
            </a:r>
          </a:p>
          <a:p>
            <a:r>
              <a:rPr lang="en-US" sz="2000" dirty="0">
                <a:latin typeface="Gill Sans MT" pitchFamily="34" charset="0"/>
                <a:ea typeface="ＭＳ Ｐゴシック" charset="-128"/>
              </a:rPr>
              <a:t>(</a:t>
            </a:r>
            <a:r>
              <a:rPr lang="en-US" sz="2000" dirty="0" smtClean="0">
                <a:latin typeface="Gill Sans MT" pitchFamily="34" charset="0"/>
                <a:ea typeface="ＭＳ Ｐゴシック" charset="-128"/>
              </a:rPr>
              <a:t>University of Wisconsin – Madison)</a:t>
            </a:r>
          </a:p>
          <a:p>
            <a:endParaRPr lang="en-US" sz="1600" dirty="0" smtClean="0">
              <a:latin typeface="Gill Sans"/>
              <a:ea typeface="ＭＳ Ｐゴシック" charset="-128"/>
            </a:endParaRPr>
          </a:p>
          <a:p>
            <a:endParaRPr lang="en-US" sz="1600" dirty="0" smtClean="0">
              <a:latin typeface="Gill Sans"/>
              <a:ea typeface="ＭＳ Ｐゴシック" charset="-128"/>
            </a:endParaRPr>
          </a:p>
          <a:p>
            <a:r>
              <a:rPr lang="en-US" sz="1600" dirty="0" smtClean="0">
                <a:latin typeface="Gill Sans"/>
                <a:ea typeface="ＭＳ Ｐゴシック" charset="-128"/>
              </a:rPr>
              <a:t>October, 2017</a:t>
            </a:r>
            <a:endParaRPr lang="en-US" sz="1600" dirty="0">
              <a:latin typeface="Gill Sans"/>
              <a:ea typeface="ＭＳ Ｐゴシック" charset="-128"/>
            </a:endParaRPr>
          </a:p>
          <a:p>
            <a:r>
              <a:rPr lang="en-US" sz="1600" dirty="0" smtClean="0">
                <a:latin typeface="Gill Sans"/>
                <a:ea typeface="ＭＳ Ｐゴシック" charset="-128"/>
              </a:rPr>
              <a:t>Pew Research Center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2032" y="1600200"/>
            <a:ext cx="9144000" cy="156966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cap="small" dirty="0" smtClean="0">
                <a:solidFill>
                  <a:schemeClr val="bg1"/>
                </a:solidFill>
              </a:rPr>
              <a:t>What is happening to religion in S. Korea?</a:t>
            </a:r>
          </a:p>
          <a:p>
            <a:r>
              <a:rPr lang="en-US" sz="3200" cap="small" dirty="0" smtClean="0">
                <a:solidFill>
                  <a:schemeClr val="bg1"/>
                </a:solidFill>
              </a:rPr>
              <a:t>Age, period, and cohort patterns of religious change in the past three decades</a:t>
            </a:r>
            <a:endParaRPr lang="en-US" cap="small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3350" y="1219200"/>
            <a:ext cx="8877300" cy="5334000"/>
          </a:xfrm>
          <a:prstGeom prst="rect">
            <a:avLst/>
          </a:prstGeom>
        </p:spPr>
        <p:txBody>
          <a:bodyPr/>
          <a:lstStyle/>
          <a:p>
            <a:pPr marL="457200" indent="-457200">
              <a:buFont typeface="Courier New" charset="0"/>
              <a:buChar char="o"/>
            </a:pPr>
            <a:r>
              <a:rPr lang="en-US" sz="2400" dirty="0" smtClean="0">
                <a:latin typeface="Gill Sans"/>
              </a:rPr>
              <a:t>Large variations in survey estimates, even in the same year or in the same source</a:t>
            </a:r>
          </a:p>
          <a:p>
            <a:pPr marL="812800" lvl="1" indent="-457200">
              <a:buFont typeface="Arial" charset="0"/>
              <a:buChar char="•"/>
            </a:pPr>
            <a:r>
              <a:rPr lang="en-US" sz="2400" dirty="0" smtClean="0">
                <a:latin typeface="Gill Sans"/>
              </a:rPr>
              <a:t>Particularly Buddhism</a:t>
            </a:r>
          </a:p>
          <a:p>
            <a:pPr marL="457200" indent="-457200">
              <a:buFont typeface="Courier New" charset="0"/>
              <a:buChar char="o"/>
            </a:pPr>
            <a:r>
              <a:rPr lang="en-US" sz="2400" dirty="0" smtClean="0">
                <a:latin typeface="Gill Sans"/>
              </a:rPr>
              <a:t>Sample estimates not centered on the Census numbers</a:t>
            </a:r>
          </a:p>
          <a:p>
            <a:pPr marL="457200" indent="-457200">
              <a:buFont typeface="Courier New" charset="0"/>
              <a:buChar char="o"/>
            </a:pPr>
            <a:r>
              <a:rPr lang="en-US" sz="2400" dirty="0" smtClean="0">
                <a:latin typeface="Gill Sans"/>
              </a:rPr>
              <a:t>According to the survey estimates (with uncertainty),</a:t>
            </a:r>
          </a:p>
          <a:p>
            <a:pPr marL="698500" lvl="1" indent="-342900">
              <a:buFont typeface="Arial" charset="0"/>
              <a:buChar char="•"/>
            </a:pPr>
            <a:r>
              <a:rPr lang="en-US" sz="2400" dirty="0" smtClean="0">
                <a:latin typeface="Gill Sans"/>
              </a:rPr>
              <a:t>Steady growth of </a:t>
            </a:r>
            <a:r>
              <a:rPr lang="en-US" sz="2400" dirty="0" smtClean="0">
                <a:latin typeface="Gill Sans"/>
              </a:rPr>
              <a:t>Protestant </a:t>
            </a:r>
            <a:r>
              <a:rPr lang="en-US" sz="2400" dirty="0" smtClean="0">
                <a:latin typeface="Gill Sans"/>
              </a:rPr>
              <a:t>(Stagnant in recent years?)</a:t>
            </a:r>
          </a:p>
          <a:p>
            <a:pPr marL="698500" lvl="1" indent="-342900">
              <a:buFont typeface="Arial" charset="0"/>
              <a:buChar char="•"/>
            </a:pPr>
            <a:r>
              <a:rPr lang="en-US" sz="2400" dirty="0" smtClean="0">
                <a:latin typeface="Gill Sans"/>
              </a:rPr>
              <a:t>Post-2010 decline of </a:t>
            </a:r>
            <a:r>
              <a:rPr lang="en-US" sz="2400" dirty="0" smtClean="0">
                <a:latin typeface="Gill Sans"/>
              </a:rPr>
              <a:t>Buddhist</a:t>
            </a:r>
            <a:endParaRPr lang="en-US" sz="2400" dirty="0" smtClean="0">
              <a:latin typeface="Gill Sans"/>
            </a:endParaRPr>
          </a:p>
          <a:p>
            <a:pPr marL="698500" lvl="1" indent="-342900">
              <a:buFont typeface="Arial" charset="0"/>
              <a:buChar char="•"/>
            </a:pPr>
            <a:r>
              <a:rPr lang="en-US" sz="2400" dirty="0" smtClean="0">
                <a:latin typeface="Gill Sans"/>
              </a:rPr>
              <a:t>Post-2010 increase of no religion (at the expense of </a:t>
            </a:r>
            <a:r>
              <a:rPr lang="en-US" sz="2400" dirty="0" smtClean="0">
                <a:latin typeface="Gill Sans"/>
              </a:rPr>
              <a:t>Buddhist?)</a:t>
            </a:r>
            <a:endParaRPr lang="en-US" sz="2400" dirty="0" smtClean="0">
              <a:latin typeface="Gill Sans"/>
            </a:endParaRPr>
          </a:p>
          <a:p>
            <a:pPr marL="698500" lvl="1" indent="-342900">
              <a:buFont typeface="Arial" charset="0"/>
              <a:buChar char="•"/>
            </a:pPr>
            <a:r>
              <a:rPr lang="en-US" sz="2400" dirty="0" smtClean="0">
                <a:latin typeface="Gill Sans"/>
              </a:rPr>
              <a:t>No clear trend for </a:t>
            </a:r>
            <a:r>
              <a:rPr lang="en-US" sz="2400" dirty="0" smtClean="0">
                <a:latin typeface="Gill Sans"/>
              </a:rPr>
              <a:t>Catholic</a:t>
            </a:r>
            <a:endParaRPr lang="en-US" sz="2400" dirty="0" smtClean="0">
              <a:latin typeface="Gill Sans"/>
            </a:endParaRPr>
          </a:p>
          <a:p>
            <a:pPr marL="457200" indent="-457200">
              <a:buFont typeface="Courier New"/>
              <a:buChar char="o"/>
            </a:pPr>
            <a:endParaRPr lang="en-US" sz="2800" dirty="0">
              <a:latin typeface="Gill Sans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>
              <a:latin typeface="Gill Sans"/>
            </a:endParaRPr>
          </a:p>
          <a:p>
            <a:pPr marL="457200" indent="-457200">
              <a:buFont typeface="Courier New" pitchFamily="49" charset="0"/>
              <a:buChar char="o"/>
            </a:pPr>
            <a:endParaRPr lang="en-US" sz="2800" dirty="0" smtClean="0">
              <a:latin typeface="Gill Sans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>
              <a:latin typeface="Gill Sans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A5002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9300" algn="l"/>
              </a:tabLst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pitchFamily="-65" charset="0"/>
              <a:sym typeface="Gill Sans" pitchFamily="-65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286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</a:rPr>
              <a:t>Some Observations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2198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Driving These Changes?</a:t>
            </a:r>
            <a:br>
              <a:rPr lang="en-US" dirty="0" smtClean="0"/>
            </a:br>
            <a:r>
              <a:rPr lang="en-US" dirty="0" smtClean="0"/>
              <a:t>Age, Period, Cohort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39511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A5002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9300" algn="l"/>
              </a:tabLst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pitchFamily="-65" charset="0"/>
              <a:sym typeface="Gill Sans" pitchFamily="-65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286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</a:rPr>
              <a:t>% Buddhists in KLIPS W1, W12, W17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219201"/>
            <a:ext cx="6019800" cy="436523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7200" y="5867400"/>
            <a:ext cx="838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Data: Korean Labor &amp; Income Panel Study (1998 </a:t>
            </a:r>
            <a:r>
              <a:rPr lang="mr-IN" sz="2000" dirty="0" smtClean="0"/>
              <a:t>–</a:t>
            </a:r>
            <a:r>
              <a:rPr lang="en-US" sz="2000" dirty="0" smtClean="0"/>
              <a:t> 2015)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340074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A5002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9300" algn="l"/>
              </a:tabLst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pitchFamily="-65" charset="0"/>
              <a:sym typeface="Gill Sans" pitchFamily="-65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286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</a:rPr>
              <a:t>% Protestant in KLIPS W1, W12, W17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219200"/>
            <a:ext cx="6304935" cy="457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6019800"/>
            <a:ext cx="838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Data: Korean Labor &amp; Income Panel Study (1998 </a:t>
            </a:r>
            <a:r>
              <a:rPr lang="mr-IN" sz="2000" dirty="0" smtClean="0"/>
              <a:t>–</a:t>
            </a:r>
            <a:r>
              <a:rPr lang="en-US" sz="2000" dirty="0" smtClean="0"/>
              <a:t> 2015)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565860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A5002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9300" algn="l"/>
              </a:tabLst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pitchFamily="-65" charset="0"/>
              <a:sym typeface="Gill Sans" pitchFamily="-65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286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</a:rPr>
              <a:t>% Catholic in KLIPS W1, W12, W17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219200"/>
            <a:ext cx="6248400" cy="45310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6019800"/>
            <a:ext cx="838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Data: Korean Labor &amp; Income Panel Study (1998 </a:t>
            </a:r>
            <a:r>
              <a:rPr lang="mr-IN" sz="2000" dirty="0" smtClean="0"/>
              <a:t>–</a:t>
            </a:r>
            <a:r>
              <a:rPr lang="en-US" sz="2000" dirty="0" smtClean="0"/>
              <a:t> 2015)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02392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A5002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9300" algn="l"/>
              </a:tabLst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pitchFamily="-65" charset="0"/>
              <a:sym typeface="Gill Sans" pitchFamily="-65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286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</a:rPr>
              <a:t>% No Religion in KLIPS W1, W12, W17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295400"/>
            <a:ext cx="6172200" cy="44757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6019800"/>
            <a:ext cx="838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Data: Korean Labor &amp; Income Panel Study (1998 </a:t>
            </a:r>
            <a:r>
              <a:rPr lang="mr-IN" sz="2000" dirty="0" smtClean="0"/>
              <a:t>–</a:t>
            </a:r>
            <a:r>
              <a:rPr lang="en-US" sz="2000" dirty="0" smtClean="0"/>
              <a:t> 2015)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33105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3350" y="1219200"/>
            <a:ext cx="8877300" cy="5334000"/>
          </a:xfrm>
          <a:prstGeom prst="rect">
            <a:avLst/>
          </a:prstGeom>
        </p:spPr>
        <p:txBody>
          <a:bodyPr/>
          <a:lstStyle/>
          <a:p>
            <a:pPr marL="457200" indent="-457200">
              <a:buFont typeface="Courier New" charset="0"/>
              <a:buChar char="o"/>
            </a:pPr>
            <a:r>
              <a:rPr lang="en-US" sz="2400" dirty="0" smtClean="0">
                <a:latin typeface="Gill Sans"/>
              </a:rPr>
              <a:t>Declining </a:t>
            </a:r>
            <a:r>
              <a:rPr lang="en-US" sz="2400" dirty="0" smtClean="0">
                <a:latin typeface="Gill Sans"/>
              </a:rPr>
              <a:t>Buddhist: </a:t>
            </a:r>
            <a:r>
              <a:rPr lang="en-US" sz="2400" dirty="0" smtClean="0">
                <a:latin typeface="Gill Sans"/>
              </a:rPr>
              <a:t>Cohort &amp; Period effects</a:t>
            </a:r>
          </a:p>
          <a:p>
            <a:pPr marL="457200" indent="-457200">
              <a:buFont typeface="Courier New" charset="0"/>
              <a:buChar char="o"/>
            </a:pPr>
            <a:r>
              <a:rPr lang="en-US" sz="2400" dirty="0" smtClean="0">
                <a:latin typeface="Gill Sans"/>
              </a:rPr>
              <a:t>Stable </a:t>
            </a:r>
            <a:r>
              <a:rPr lang="en-US" sz="2400" dirty="0" smtClean="0">
                <a:latin typeface="Gill Sans"/>
              </a:rPr>
              <a:t>Protestant </a:t>
            </a:r>
            <a:r>
              <a:rPr lang="en-US" sz="2400" dirty="0" smtClean="0">
                <a:latin typeface="Gill Sans"/>
              </a:rPr>
              <a:t>(might even be growing slightly): Age or life-course effects among older cohorts</a:t>
            </a:r>
          </a:p>
          <a:p>
            <a:pPr marL="457200" indent="-457200">
              <a:buFont typeface="Courier New" charset="0"/>
              <a:buChar char="o"/>
            </a:pPr>
            <a:r>
              <a:rPr lang="en-US" sz="2400" dirty="0" smtClean="0">
                <a:latin typeface="Gill Sans"/>
              </a:rPr>
              <a:t>Uncertainty in how </a:t>
            </a:r>
            <a:r>
              <a:rPr lang="en-US" sz="2400" dirty="0" smtClean="0">
                <a:latin typeface="Gill Sans"/>
              </a:rPr>
              <a:t>Catholic </a:t>
            </a:r>
            <a:r>
              <a:rPr lang="en-US" sz="2400" dirty="0" smtClean="0">
                <a:latin typeface="Gill Sans"/>
              </a:rPr>
              <a:t>is doing: depending on life-course effects among younger cohorts</a:t>
            </a:r>
          </a:p>
          <a:p>
            <a:pPr marL="457200" indent="-457200">
              <a:buFont typeface="Courier New" charset="0"/>
              <a:buChar char="o"/>
            </a:pPr>
            <a:r>
              <a:rPr lang="en-US" sz="2400" dirty="0" smtClean="0">
                <a:latin typeface="Gill Sans"/>
              </a:rPr>
              <a:t>Rise of None: Cohort &amp; Period effects</a:t>
            </a:r>
          </a:p>
          <a:p>
            <a:pPr marL="457200" indent="-457200">
              <a:buFont typeface="Courier New" charset="0"/>
              <a:buChar char="o"/>
            </a:pPr>
            <a:endParaRPr lang="en-US" sz="2400" dirty="0" smtClean="0">
              <a:latin typeface="Gill Sans"/>
            </a:endParaRPr>
          </a:p>
          <a:p>
            <a:pPr marL="457200" indent="-457200">
              <a:buFont typeface="Courier New"/>
              <a:buChar char="o"/>
            </a:pPr>
            <a:endParaRPr lang="en-US" sz="2800" dirty="0">
              <a:latin typeface="Gill Sans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>
              <a:latin typeface="Gill Sans"/>
            </a:endParaRPr>
          </a:p>
          <a:p>
            <a:pPr marL="457200" indent="-457200">
              <a:buFont typeface="Courier New" pitchFamily="49" charset="0"/>
              <a:buChar char="o"/>
            </a:pPr>
            <a:endParaRPr lang="en-US" sz="2800" dirty="0" smtClean="0">
              <a:latin typeface="Gill Sans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>
              <a:latin typeface="Gill Sans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A5002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9300" algn="l"/>
              </a:tabLst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pitchFamily="-65" charset="0"/>
              <a:sym typeface="Gill Sans" pitchFamily="-65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286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</a:rPr>
              <a:t>Some Observations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146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Stable Is Religious Identity in Korea?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38740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A5002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9300" algn="l"/>
              </a:tabLst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pitchFamily="-65" charset="0"/>
              <a:sym typeface="Gill Sans" pitchFamily="-65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286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</a:rPr>
              <a:t>(In)stability of Religious Identification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380460"/>
            <a:ext cx="7032396" cy="1828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3505200"/>
            <a:ext cx="7467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Data: Korean </a:t>
            </a:r>
            <a:r>
              <a:rPr lang="en-US" sz="2000" dirty="0" smtClean="0"/>
              <a:t>Labor </a:t>
            </a:r>
            <a:r>
              <a:rPr lang="en-US" sz="2000" dirty="0" smtClean="0"/>
              <a:t>&amp; Income Panel Study </a:t>
            </a:r>
          </a:p>
          <a:p>
            <a:pPr marL="514350" indent="-514350" algn="l">
              <a:buFont typeface="+mj-lt"/>
              <a:buAutoNum type="romanUcPeriod"/>
            </a:pPr>
            <a:r>
              <a:rPr lang="en-US" sz="2000" dirty="0" smtClean="0"/>
              <a:t>Based on all panel respondents who completed Waves 12 to 17 (N = 9,696)</a:t>
            </a:r>
          </a:p>
          <a:p>
            <a:pPr marL="514350" indent="-514350" algn="l">
              <a:buFont typeface="+mj-lt"/>
              <a:buAutoNum type="romanUcPeriod"/>
            </a:pPr>
            <a:r>
              <a:rPr lang="en-US" sz="2000" dirty="0" smtClean="0"/>
              <a:t>“Always” = Identify with the religion in all six waves</a:t>
            </a:r>
          </a:p>
          <a:p>
            <a:pPr marL="514350" indent="-514350" algn="l">
              <a:buFont typeface="+mj-lt"/>
              <a:buAutoNum type="romanUcPeriod"/>
            </a:pPr>
            <a:r>
              <a:rPr lang="en-US" sz="2000" dirty="0" smtClean="0"/>
              <a:t>“At least once” = Identify with the religion at least in one wave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64043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A5002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9300" algn="l"/>
              </a:tabLst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pitchFamily="-65" charset="0"/>
              <a:sym typeface="Gill Sans" pitchFamily="-65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286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</a:rPr>
              <a:t>Religious Identification: Latent Class Analysis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219200"/>
            <a:ext cx="5867400" cy="4267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5512981"/>
            <a:ext cx="876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Data: Korean </a:t>
            </a:r>
            <a:r>
              <a:rPr lang="en-US" sz="1800" dirty="0" smtClean="0"/>
              <a:t>Labor </a:t>
            </a:r>
            <a:r>
              <a:rPr lang="en-US" sz="1800" dirty="0" smtClean="0"/>
              <a:t>&amp; Income Panel Study </a:t>
            </a:r>
          </a:p>
          <a:p>
            <a:pPr marL="514350" indent="-514350" algn="l">
              <a:buFont typeface="+mj-lt"/>
              <a:buAutoNum type="romanUcPeriod"/>
            </a:pPr>
            <a:r>
              <a:rPr lang="en-US" sz="1800" dirty="0" smtClean="0"/>
              <a:t>Based on all panel respondents who completed Waves 12 to 17 (N = 9,696)</a:t>
            </a:r>
          </a:p>
          <a:p>
            <a:pPr marL="514350" indent="-514350" algn="l">
              <a:buFont typeface="+mj-lt"/>
              <a:buAutoNum type="romanUcPeriod"/>
            </a:pPr>
            <a:r>
              <a:rPr lang="en-US" sz="1800" dirty="0" smtClean="0"/>
              <a:t>Latent class analysis with four classes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2269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A5002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9300" algn="l"/>
              </a:tabLst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pitchFamily="-65" charset="0"/>
              <a:sym typeface="Gill Sans" pitchFamily="-65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286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dirty="0" smtClean="0">
                <a:solidFill>
                  <a:schemeClr val="bg1"/>
                </a:solidFill>
              </a:rPr>
              <a:t>Census 1985 - 2015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874" y="1371600"/>
            <a:ext cx="8244652" cy="320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5874" y="4800600"/>
            <a:ext cx="82446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charset="0"/>
              <a:buChar char="•"/>
            </a:pPr>
            <a:r>
              <a:rPr lang="en-US" sz="2400" dirty="0" smtClean="0"/>
              <a:t>Sharp decline of % Buddhist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sz="2400" dirty="0" smtClean="0"/>
              <a:t>Wild swing of % Catholic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sz="2400" dirty="0" smtClean="0"/>
              <a:t>Protestant standing their ground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sz="2400" dirty="0" smtClean="0"/>
              <a:t>Rise of None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sz="2400" dirty="0" smtClean="0"/>
              <a:t>A big change for a decade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30498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3350" y="1219200"/>
            <a:ext cx="8877300" cy="5334000"/>
          </a:xfrm>
          <a:prstGeom prst="rect">
            <a:avLst/>
          </a:prstGeom>
        </p:spPr>
        <p:txBody>
          <a:bodyPr/>
          <a:lstStyle/>
          <a:p>
            <a:pPr marL="457200" indent="-457200">
              <a:buFont typeface="Courier New" charset="0"/>
              <a:buChar char="o"/>
            </a:pPr>
            <a:r>
              <a:rPr lang="en-US" sz="2400" dirty="0" smtClean="0">
                <a:latin typeface="Gill Sans"/>
              </a:rPr>
              <a:t>High level of uncertainty, especially among Buddhists</a:t>
            </a:r>
          </a:p>
          <a:p>
            <a:pPr marL="457200" indent="-457200">
              <a:buFont typeface="Courier New" charset="0"/>
              <a:buChar char="o"/>
            </a:pPr>
            <a:r>
              <a:rPr lang="en-US" sz="2400" dirty="0" smtClean="0">
                <a:latin typeface="Gill Sans"/>
              </a:rPr>
              <a:t>About a half of Cluster 1 &amp; 2 swing back and forth between Buddhism &amp; No religion</a:t>
            </a:r>
          </a:p>
          <a:p>
            <a:pPr marL="457200" indent="-457200">
              <a:buFont typeface="Courier New" charset="0"/>
              <a:buChar char="o"/>
            </a:pPr>
            <a:r>
              <a:rPr lang="en-US" sz="2400" dirty="0" smtClean="0">
                <a:latin typeface="Gill Sans"/>
              </a:rPr>
              <a:t>Protestant identity most stable; Catholic identity (surprisingly) unstable</a:t>
            </a:r>
          </a:p>
          <a:p>
            <a:pPr marL="457200" indent="-457200">
              <a:buFont typeface="Courier New" charset="0"/>
              <a:buChar char="o"/>
            </a:pPr>
            <a:endParaRPr lang="en-US" sz="2400" dirty="0" smtClean="0">
              <a:latin typeface="Gill Sans"/>
            </a:endParaRPr>
          </a:p>
          <a:p>
            <a:pPr marL="457200" indent="-457200">
              <a:buFont typeface="Courier New"/>
              <a:buChar char="o"/>
            </a:pPr>
            <a:endParaRPr lang="en-US" sz="2800" dirty="0">
              <a:latin typeface="Gill Sans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>
              <a:latin typeface="Gill Sans"/>
            </a:endParaRPr>
          </a:p>
          <a:p>
            <a:pPr marL="457200" indent="-457200">
              <a:buFont typeface="Courier New" pitchFamily="49" charset="0"/>
              <a:buChar char="o"/>
            </a:pPr>
            <a:endParaRPr lang="en-US" sz="2800" dirty="0" smtClean="0">
              <a:latin typeface="Gill Sans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>
              <a:latin typeface="Gill Sans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A5002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9300" algn="l"/>
              </a:tabLst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pitchFamily="-65" charset="0"/>
              <a:sym typeface="Gill Sans" pitchFamily="-65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286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</a:rPr>
              <a:t>Some Observations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190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3350" y="1219200"/>
            <a:ext cx="9010650" cy="5638800"/>
          </a:xfrm>
          <a:prstGeom prst="rect">
            <a:avLst/>
          </a:prstGeom>
        </p:spPr>
        <p:txBody>
          <a:bodyPr/>
          <a:lstStyle/>
          <a:p>
            <a:pPr marL="457200" indent="-457200">
              <a:buFont typeface="Courier New" charset="0"/>
              <a:buChar char="o"/>
            </a:pPr>
            <a:r>
              <a:rPr lang="en-US" sz="2800" dirty="0" smtClean="0">
                <a:latin typeface="Gill Sans"/>
              </a:rPr>
              <a:t>Declining Buddhism (age/period, cohort); stabilizing </a:t>
            </a:r>
            <a:r>
              <a:rPr lang="en-US" sz="2800" dirty="0" smtClean="0">
                <a:latin typeface="Gill Sans"/>
              </a:rPr>
              <a:t>Protestantism; </a:t>
            </a:r>
            <a:r>
              <a:rPr lang="en-US" sz="2800" dirty="0" smtClean="0">
                <a:latin typeface="Gill Sans"/>
              </a:rPr>
              <a:t>Catholicism probably in decline (mainly cohort effect but uncertain future)</a:t>
            </a:r>
          </a:p>
          <a:p>
            <a:pPr marL="457200" indent="-457200">
              <a:buFont typeface="Courier New" charset="0"/>
              <a:buChar char="o"/>
            </a:pPr>
            <a:r>
              <a:rPr lang="en-US" sz="2800" dirty="0" smtClean="0">
                <a:latin typeface="Gill Sans"/>
              </a:rPr>
              <a:t>High level of within-cohort change over life course </a:t>
            </a:r>
          </a:p>
          <a:p>
            <a:pPr marL="812800" lvl="1" indent="-457200">
              <a:buFont typeface="Arial" charset="0"/>
              <a:buChar char="•"/>
            </a:pPr>
            <a:r>
              <a:rPr lang="en-US" sz="2800" dirty="0" smtClean="0">
                <a:latin typeface="Gill Sans"/>
              </a:rPr>
              <a:t>Age and/or Period effects</a:t>
            </a:r>
          </a:p>
          <a:p>
            <a:pPr marL="812800" lvl="1" indent="-457200">
              <a:buFont typeface="Arial" charset="0"/>
              <a:buChar char="•"/>
            </a:pPr>
            <a:r>
              <a:rPr lang="en-US" sz="2800" dirty="0" smtClean="0">
                <a:latin typeface="Gill Sans"/>
              </a:rPr>
              <a:t>Weak/fluid religious identity (Buddhist &amp; Catholic)</a:t>
            </a:r>
            <a:endParaRPr lang="en-US" sz="2800" dirty="0">
              <a:latin typeface="Gill Sans"/>
            </a:endParaRPr>
          </a:p>
          <a:p>
            <a:pPr marL="812800" lvl="1" indent="-457200">
              <a:buFont typeface="Arial" charset="0"/>
              <a:buChar char="•"/>
            </a:pPr>
            <a:r>
              <a:rPr lang="en-US" sz="2800" dirty="0" smtClean="0">
                <a:latin typeface="Gill Sans"/>
              </a:rPr>
              <a:t>Probably contributing to the high variance among surveys and to the census vs. survey discrepancy</a:t>
            </a:r>
          </a:p>
          <a:p>
            <a:pPr marL="1155700" lvl="2" indent="-457200">
              <a:buFont typeface="Arial" charset="0"/>
              <a:buChar char="•"/>
            </a:pPr>
            <a:endParaRPr lang="en-US" sz="2400" dirty="0" smtClean="0">
              <a:latin typeface="Gill Sans"/>
            </a:endParaRPr>
          </a:p>
          <a:p>
            <a:pPr marL="812800" lvl="1" indent="-457200">
              <a:buFont typeface="Arial" charset="0"/>
              <a:buChar char="•"/>
            </a:pPr>
            <a:endParaRPr lang="en-US" sz="2400" dirty="0" smtClean="0">
              <a:latin typeface="Gill Sans"/>
            </a:endParaRPr>
          </a:p>
          <a:p>
            <a:pPr marL="812800" lvl="1" indent="-457200">
              <a:buFont typeface="Arial" charset="0"/>
              <a:buChar char="•"/>
            </a:pPr>
            <a:endParaRPr lang="en-US" sz="2400" dirty="0" smtClean="0">
              <a:latin typeface="Gill Sans"/>
            </a:endParaRPr>
          </a:p>
          <a:p>
            <a:pPr marL="812800" lvl="1" indent="-457200">
              <a:buFont typeface="Arial" charset="0"/>
              <a:buChar char="•"/>
            </a:pPr>
            <a:endParaRPr lang="en-US" sz="2400" dirty="0" smtClean="0">
              <a:latin typeface="Gill Sans"/>
            </a:endParaRPr>
          </a:p>
          <a:p>
            <a:pPr marL="812800" lvl="1" indent="-457200">
              <a:buFont typeface="Arial" charset="0"/>
              <a:buChar char="•"/>
            </a:pPr>
            <a:endParaRPr lang="en-US" sz="2800" dirty="0" smtClean="0">
              <a:latin typeface="Gill Sans"/>
            </a:endParaRPr>
          </a:p>
          <a:p>
            <a:pPr marL="457200" indent="-457200">
              <a:buFont typeface="Courier New" charset="0"/>
              <a:buChar char="o"/>
            </a:pPr>
            <a:endParaRPr lang="en-US" sz="2800" dirty="0" smtClean="0">
              <a:latin typeface="Gill Sans"/>
            </a:endParaRPr>
          </a:p>
          <a:p>
            <a:pPr marL="457200" indent="-457200">
              <a:buFont typeface="Courier New" charset="0"/>
              <a:buChar char="o"/>
            </a:pPr>
            <a:endParaRPr lang="en-US" sz="2800" dirty="0" smtClean="0">
              <a:latin typeface="Gill Sans"/>
            </a:endParaRPr>
          </a:p>
          <a:p>
            <a:pPr marL="457200" indent="-457200">
              <a:buFont typeface="Courier New" charset="0"/>
              <a:buChar char="o"/>
            </a:pPr>
            <a:endParaRPr lang="en-US" sz="2800" dirty="0" smtClean="0">
              <a:latin typeface="Gill Sans"/>
            </a:endParaRPr>
          </a:p>
          <a:p>
            <a:pPr marL="457200" indent="-457200">
              <a:buFont typeface="Courier New" charset="0"/>
              <a:buChar char="o"/>
            </a:pPr>
            <a:endParaRPr lang="en-US" sz="2800" dirty="0" smtClean="0">
              <a:latin typeface="Gill Sans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>
              <a:latin typeface="Gill Sans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>
              <a:latin typeface="Gill Sans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A5002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9300" algn="l"/>
              </a:tabLst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pitchFamily="-65" charset="0"/>
              <a:sym typeface="Gill Sans" pitchFamily="-65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286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dirty="0" smtClean="0">
                <a:solidFill>
                  <a:schemeClr val="bg1"/>
                </a:solidFill>
              </a:rPr>
              <a:t>Discussion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398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3350" y="1219200"/>
            <a:ext cx="9010650" cy="5638800"/>
          </a:xfrm>
          <a:prstGeom prst="rect">
            <a:avLst/>
          </a:prstGeom>
        </p:spPr>
        <p:txBody>
          <a:bodyPr/>
          <a:lstStyle/>
          <a:p>
            <a:pPr marL="457200" indent="-457200">
              <a:buFont typeface="Courier New" charset="0"/>
              <a:buChar char="o"/>
            </a:pPr>
            <a:r>
              <a:rPr lang="en-US" sz="2800" dirty="0" smtClean="0">
                <a:latin typeface="Gill Sans"/>
              </a:rPr>
              <a:t>The Census numbers may not be the “true” parameters for surveys</a:t>
            </a:r>
          </a:p>
          <a:p>
            <a:pPr marL="457200" indent="-457200">
              <a:buFont typeface="Courier New" charset="0"/>
              <a:buChar char="o"/>
            </a:pPr>
            <a:r>
              <a:rPr lang="en-US" sz="2800" dirty="0" smtClean="0">
                <a:latin typeface="Gill Sans"/>
              </a:rPr>
              <a:t>Beyond the “what is your religion” question</a:t>
            </a:r>
          </a:p>
          <a:p>
            <a:pPr marL="457200" indent="-457200">
              <a:buFont typeface="Courier New" charset="0"/>
              <a:buChar char="o"/>
            </a:pPr>
            <a:r>
              <a:rPr lang="en-US" sz="2800" dirty="0">
                <a:latin typeface="Gill Sans"/>
              </a:rPr>
              <a:t>Taking demography seriously: rapid demographic changes in the past decades</a:t>
            </a:r>
            <a:r>
              <a:rPr lang="en-US" sz="2800" dirty="0" smtClean="0">
                <a:latin typeface="Gill Sans"/>
              </a:rPr>
              <a:t>.</a:t>
            </a:r>
          </a:p>
          <a:p>
            <a:pPr marL="1155700" lvl="2" indent="-457200">
              <a:buFont typeface="Arial" charset="0"/>
              <a:buChar char="•"/>
            </a:pPr>
            <a:endParaRPr lang="en-US" sz="2400" dirty="0" smtClean="0">
              <a:latin typeface="Gill Sans"/>
            </a:endParaRPr>
          </a:p>
          <a:p>
            <a:pPr marL="812800" lvl="1" indent="-457200">
              <a:buFont typeface="Arial" charset="0"/>
              <a:buChar char="•"/>
            </a:pPr>
            <a:endParaRPr lang="en-US" sz="2400" dirty="0" smtClean="0">
              <a:latin typeface="Gill Sans"/>
            </a:endParaRPr>
          </a:p>
          <a:p>
            <a:pPr marL="812800" lvl="1" indent="-457200">
              <a:buFont typeface="Arial" charset="0"/>
              <a:buChar char="•"/>
            </a:pPr>
            <a:endParaRPr lang="en-US" sz="2400" dirty="0" smtClean="0">
              <a:latin typeface="Gill Sans"/>
            </a:endParaRPr>
          </a:p>
          <a:p>
            <a:pPr marL="812800" lvl="1" indent="-457200">
              <a:buFont typeface="Arial" charset="0"/>
              <a:buChar char="•"/>
            </a:pPr>
            <a:endParaRPr lang="en-US" sz="2400" dirty="0" smtClean="0">
              <a:latin typeface="Gill Sans"/>
            </a:endParaRPr>
          </a:p>
          <a:p>
            <a:pPr marL="812800" lvl="1" indent="-457200">
              <a:buFont typeface="Arial" charset="0"/>
              <a:buChar char="•"/>
            </a:pPr>
            <a:endParaRPr lang="en-US" sz="2800" dirty="0" smtClean="0">
              <a:latin typeface="Gill Sans"/>
            </a:endParaRPr>
          </a:p>
          <a:p>
            <a:pPr marL="457200" indent="-457200">
              <a:buFont typeface="Courier New" charset="0"/>
              <a:buChar char="o"/>
            </a:pPr>
            <a:endParaRPr lang="en-US" sz="2800" dirty="0" smtClean="0">
              <a:latin typeface="Gill Sans"/>
            </a:endParaRPr>
          </a:p>
          <a:p>
            <a:pPr marL="457200" indent="-457200">
              <a:buFont typeface="Courier New" charset="0"/>
              <a:buChar char="o"/>
            </a:pPr>
            <a:endParaRPr lang="en-US" sz="2800" dirty="0" smtClean="0">
              <a:latin typeface="Gill Sans"/>
            </a:endParaRPr>
          </a:p>
          <a:p>
            <a:pPr marL="457200" indent="-457200">
              <a:buFont typeface="Courier New" charset="0"/>
              <a:buChar char="o"/>
            </a:pPr>
            <a:endParaRPr lang="en-US" sz="2800" dirty="0" smtClean="0">
              <a:latin typeface="Gill Sans"/>
            </a:endParaRPr>
          </a:p>
          <a:p>
            <a:pPr marL="457200" indent="-457200">
              <a:buFont typeface="Courier New" charset="0"/>
              <a:buChar char="o"/>
            </a:pPr>
            <a:endParaRPr lang="en-US" sz="2800" dirty="0" smtClean="0">
              <a:latin typeface="Gill Sans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>
              <a:latin typeface="Gill Sans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>
              <a:latin typeface="Gill Sans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A5002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9300" algn="l"/>
              </a:tabLst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pitchFamily="-65" charset="0"/>
              <a:sym typeface="Gill Sans" pitchFamily="-65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286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dirty="0" smtClean="0">
                <a:solidFill>
                  <a:schemeClr val="bg1"/>
                </a:solidFill>
              </a:rPr>
              <a:t>Discussion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873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Are These Changes Real?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1932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3350" y="1219200"/>
            <a:ext cx="9010650" cy="5638800"/>
          </a:xfrm>
          <a:prstGeom prst="rect">
            <a:avLst/>
          </a:prstGeom>
        </p:spPr>
        <p:txBody>
          <a:bodyPr/>
          <a:lstStyle/>
          <a:p>
            <a:pPr marL="457200" indent="-457200">
              <a:buFont typeface="Courier New" charset="0"/>
              <a:buChar char="o"/>
            </a:pPr>
            <a:r>
              <a:rPr lang="en-US" sz="2800" dirty="0">
                <a:latin typeface="Gill Sans"/>
              </a:rPr>
              <a:t>T</a:t>
            </a:r>
            <a:r>
              <a:rPr lang="en-US" sz="2800" dirty="0" smtClean="0">
                <a:latin typeface="Gill Sans"/>
              </a:rPr>
              <a:t>wo-step question (except for 1985)</a:t>
            </a:r>
          </a:p>
          <a:p>
            <a:pPr marL="812800" lvl="1" indent="-457200">
              <a:buFont typeface="Arial" charset="0"/>
              <a:buChar char="•"/>
            </a:pPr>
            <a:r>
              <a:rPr lang="en-US" sz="2800" dirty="0" smtClean="0">
                <a:latin typeface="Gill Sans"/>
              </a:rPr>
              <a:t>Do you have religion?</a:t>
            </a:r>
          </a:p>
          <a:p>
            <a:pPr marL="812800" lvl="1" indent="-457200">
              <a:buFont typeface="Arial" charset="0"/>
              <a:buChar char="•"/>
            </a:pPr>
            <a:r>
              <a:rPr lang="en-US" sz="2800" dirty="0" smtClean="0">
                <a:latin typeface="Gill Sans"/>
              </a:rPr>
              <a:t>(If you have a religion) What is your religion?</a:t>
            </a:r>
          </a:p>
          <a:p>
            <a:pPr marL="457200" indent="-457200">
              <a:buFont typeface="Courier New" charset="0"/>
              <a:buChar char="o"/>
            </a:pPr>
            <a:r>
              <a:rPr lang="en-US" sz="2800" dirty="0" smtClean="0">
                <a:latin typeface="Gill Sans"/>
              </a:rPr>
              <a:t>Several notable changes over time in procedure</a:t>
            </a:r>
          </a:p>
          <a:p>
            <a:pPr marL="812800" lvl="1" indent="-457200">
              <a:buFont typeface="Arial" charset="0"/>
              <a:buChar char="•"/>
            </a:pPr>
            <a:r>
              <a:rPr lang="en-US" sz="2800" dirty="0" smtClean="0">
                <a:latin typeface="Gill Sans"/>
              </a:rPr>
              <a:t>Layout of the questionnaire changed (2005 was unique)</a:t>
            </a:r>
          </a:p>
          <a:p>
            <a:pPr marL="812800" lvl="1" indent="-457200">
              <a:buFont typeface="Arial" charset="0"/>
              <a:buChar char="•"/>
            </a:pPr>
            <a:r>
              <a:rPr lang="en-US" sz="2800" dirty="0" smtClean="0">
                <a:latin typeface="Gill Sans"/>
              </a:rPr>
              <a:t>Response options changed (Protestant &amp; Catholic vs. Christian (Protestant) &amp; Christian (Catholic))</a:t>
            </a:r>
          </a:p>
          <a:p>
            <a:pPr marL="812800" lvl="1" indent="-457200">
              <a:buFont typeface="Arial" charset="0"/>
              <a:buChar char="•"/>
            </a:pPr>
            <a:r>
              <a:rPr lang="en-US" sz="2800" dirty="0" smtClean="0">
                <a:latin typeface="Gill Sans"/>
              </a:rPr>
              <a:t>Sample (20%) and web survey in 2015</a:t>
            </a:r>
          </a:p>
          <a:p>
            <a:pPr marL="457200" lvl="1" indent="-457200">
              <a:buFont typeface="Courier New" charset="0"/>
              <a:buChar char="o"/>
            </a:pPr>
            <a:r>
              <a:rPr lang="en-US" sz="2800" dirty="0">
                <a:latin typeface="Gill Sans"/>
              </a:rPr>
              <a:t>Proxy response</a:t>
            </a:r>
          </a:p>
          <a:p>
            <a:pPr marL="457200" indent="-457200">
              <a:buFont typeface="Courier New" charset="0"/>
              <a:buChar char="o"/>
            </a:pPr>
            <a:endParaRPr lang="en-US" sz="2800" dirty="0" smtClean="0">
              <a:latin typeface="Gill Sans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>
              <a:latin typeface="Gill Sans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>
              <a:latin typeface="Gill Sans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A5002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9300" algn="l"/>
              </a:tabLst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pitchFamily="-65" charset="0"/>
              <a:sym typeface="Gill Sans" pitchFamily="-65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286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dirty="0" smtClean="0">
                <a:solidFill>
                  <a:schemeClr val="bg1"/>
                </a:solidFill>
              </a:rPr>
              <a:t>Measuring </a:t>
            </a:r>
            <a:r>
              <a:rPr lang="en-US" sz="3600" dirty="0" smtClean="0">
                <a:solidFill>
                  <a:schemeClr val="bg1"/>
                </a:solidFill>
              </a:rPr>
              <a:t>Religious </a:t>
            </a:r>
            <a:r>
              <a:rPr lang="en-US" sz="3600" dirty="0">
                <a:solidFill>
                  <a:schemeClr val="bg1"/>
                </a:solidFill>
              </a:rPr>
              <a:t>A</a:t>
            </a:r>
            <a:r>
              <a:rPr lang="en-US" sz="3600" dirty="0" smtClean="0">
                <a:solidFill>
                  <a:schemeClr val="bg1"/>
                </a:solidFill>
              </a:rPr>
              <a:t>ffiliation </a:t>
            </a:r>
            <a:r>
              <a:rPr lang="en-US" sz="3600" dirty="0" smtClean="0">
                <a:solidFill>
                  <a:schemeClr val="bg1"/>
                </a:solidFill>
              </a:rPr>
              <a:t>in Census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4466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A5002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9300" algn="l"/>
              </a:tabLst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pitchFamily="-65" charset="0"/>
              <a:sym typeface="Gill Sans" pitchFamily="-65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286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dirty="0" smtClean="0">
                <a:solidFill>
                  <a:schemeClr val="bg1"/>
                </a:solidFill>
              </a:rPr>
              <a:t>Trends in KGSS 2003-2014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371600"/>
            <a:ext cx="7315200" cy="5320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375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A5002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9300" algn="l"/>
              </a:tabLst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pitchFamily="-65" charset="0"/>
              <a:sym typeface="Gill Sans" pitchFamily="-65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286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</a:rPr>
              <a:t>% Protestant in National </a:t>
            </a:r>
            <a:r>
              <a:rPr lang="en-US" sz="3200" dirty="0">
                <a:solidFill>
                  <a:schemeClr val="bg1"/>
                </a:solidFill>
              </a:rPr>
              <a:t>S</a:t>
            </a:r>
            <a:r>
              <a:rPr lang="en-US" sz="3200" dirty="0" smtClean="0">
                <a:solidFill>
                  <a:schemeClr val="bg1"/>
                </a:solidFill>
              </a:rPr>
              <a:t>urveys vs Census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295400"/>
            <a:ext cx="6019800" cy="43780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5679" y="5636223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Data: 48 national surveys between1982 and 2015, including WVS, Gallup, ISDPR, KGSS,  ABS, GAP(N = 55,784)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28548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A5002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9300" algn="l"/>
              </a:tabLst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pitchFamily="-65" charset="0"/>
              <a:sym typeface="Gill Sans" pitchFamily="-65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286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</a:rPr>
              <a:t>% Catholic in National </a:t>
            </a:r>
            <a:r>
              <a:rPr lang="en-US" sz="3200" dirty="0">
                <a:solidFill>
                  <a:schemeClr val="bg1"/>
                </a:solidFill>
              </a:rPr>
              <a:t>S</a:t>
            </a:r>
            <a:r>
              <a:rPr lang="en-US" sz="3200" dirty="0" smtClean="0">
                <a:solidFill>
                  <a:schemeClr val="bg1"/>
                </a:solidFill>
              </a:rPr>
              <a:t>urveys vs Census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295400"/>
            <a:ext cx="6400800" cy="46551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579120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Data: 48 national surveys between1982 and 2015, including WVS, Gallup, ISDPR, KGSS,  ABS, GAP(N = 55,784)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573093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A5002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9300" algn="l"/>
              </a:tabLst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pitchFamily="-65" charset="0"/>
              <a:sym typeface="Gill Sans" pitchFamily="-65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286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</a:rPr>
              <a:t>% Buddhist in National </a:t>
            </a:r>
            <a:r>
              <a:rPr lang="en-US" sz="3200" dirty="0">
                <a:solidFill>
                  <a:schemeClr val="bg1"/>
                </a:solidFill>
              </a:rPr>
              <a:t>S</a:t>
            </a:r>
            <a:r>
              <a:rPr lang="en-US" sz="3200" dirty="0" smtClean="0">
                <a:solidFill>
                  <a:schemeClr val="bg1"/>
                </a:solidFill>
              </a:rPr>
              <a:t>urveys vs Census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375144"/>
            <a:ext cx="5972175" cy="4343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579120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Data: 48 national surveys between1982 and 2015, including WVS, Gallup, ISDPR, KGSS,  ABS, GAP(N = 55,784)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206038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A5002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9300" algn="l"/>
              </a:tabLst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pitchFamily="-65" charset="0"/>
              <a:sym typeface="Gill Sans" pitchFamily="-65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286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</a:rPr>
              <a:t>% No Religion in National </a:t>
            </a:r>
            <a:r>
              <a:rPr lang="en-US" sz="3200" dirty="0">
                <a:solidFill>
                  <a:schemeClr val="bg1"/>
                </a:solidFill>
              </a:rPr>
              <a:t>S</a:t>
            </a:r>
            <a:r>
              <a:rPr lang="en-US" sz="3200" dirty="0" smtClean="0">
                <a:solidFill>
                  <a:schemeClr val="bg1"/>
                </a:solidFill>
              </a:rPr>
              <a:t>urveys vs Census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579120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Data: 48 national surveys between1982 and 2015, including WVS, Gallup, ISDPR, KGSS,  ABS, GAP(N = 55,784) 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371600"/>
            <a:ext cx="6019800" cy="437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5750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Page 360">
  <a:themeElements>
    <a:clrScheme name="Title Page 36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Page 360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749300" algn="l"/>
          </a:tabLst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ill Sans" pitchFamily="-65" charset="0"/>
            <a:sym typeface="Gill San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749300" algn="l"/>
          </a:tabLst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ill Sans" pitchFamily="-65" charset="0"/>
            <a:sym typeface="Gill Sans" pitchFamily="-65" charset="0"/>
          </a:defRPr>
        </a:defPPr>
      </a:lstStyle>
    </a:lnDef>
  </a:objectDefaults>
  <a:extraClrSchemeLst>
    <a:extraClrScheme>
      <a:clrScheme name="Title Page 36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19581</TotalTime>
  <Pages>0</Pages>
  <Words>739</Words>
  <Characters>0</Characters>
  <Application>Microsoft Macintosh PowerPoint</Application>
  <PresentationFormat>On-screen Show (4:3)</PresentationFormat>
  <Lines>0</Lines>
  <Paragraphs>130</Paragraphs>
  <Slides>22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Courier New</vt:lpstr>
      <vt:lpstr>Gill Sans</vt:lpstr>
      <vt:lpstr>Gill Sans MT</vt:lpstr>
      <vt:lpstr>ＭＳ Ｐゴシック</vt:lpstr>
      <vt:lpstr>Times New Roman</vt:lpstr>
      <vt:lpstr>Arial</vt:lpstr>
      <vt:lpstr>Title Page 360</vt:lpstr>
      <vt:lpstr>PowerPoint Presentation</vt:lpstr>
      <vt:lpstr>PowerPoint Presentation</vt:lpstr>
      <vt:lpstr>Are These Changes Real?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Driving These Changes? Age, Period, Cohort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Stable Is Religious Identity in Korea?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 Sampling Distributions</dc:title>
  <dc:creator>mayer</dc:creator>
  <cp:lastModifiedBy>CHAEYOON LIM</cp:lastModifiedBy>
  <cp:revision>370</cp:revision>
  <dcterms:created xsi:type="dcterms:W3CDTF">2009-03-07T03:21:53Z</dcterms:created>
  <dcterms:modified xsi:type="dcterms:W3CDTF">2017-10-20T19:03:01Z</dcterms:modified>
</cp:coreProperties>
</file>